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11" r:id="rId2"/>
    <p:sldId id="258" r:id="rId3"/>
    <p:sldId id="289" r:id="rId4"/>
    <p:sldId id="310" r:id="rId5"/>
    <p:sldId id="316" r:id="rId6"/>
    <p:sldId id="322" r:id="rId7"/>
    <p:sldId id="324" r:id="rId8"/>
    <p:sldId id="325" r:id="rId9"/>
    <p:sldId id="326" r:id="rId10"/>
    <p:sldId id="327" r:id="rId11"/>
    <p:sldId id="328" r:id="rId12"/>
    <p:sldId id="329" r:id="rId13"/>
    <p:sldId id="338" r:id="rId14"/>
    <p:sldId id="330" r:id="rId15"/>
    <p:sldId id="331" r:id="rId16"/>
    <p:sldId id="334" r:id="rId17"/>
    <p:sldId id="337" r:id="rId18"/>
    <p:sldId id="299" r:id="rId19"/>
    <p:sldId id="317" r:id="rId20"/>
    <p:sldId id="267" r:id="rId21"/>
    <p:sldId id="280" r:id="rId22"/>
    <p:sldId id="318" r:id="rId23"/>
  </p:sldIdLst>
  <p:sldSz cx="9144000" cy="5143500" type="screen16x9"/>
  <p:notesSz cx="7102475" cy="10233025"/>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15:clr>
            <a:srgbClr val="A4A3A4"/>
          </p15:clr>
        </p15:guide>
        <p15:guide id="3" pos="2880">
          <p15:clr>
            <a:srgbClr val="A4A3A4"/>
          </p15:clr>
        </p15:guide>
        <p15:guide id="4"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874"/>
    <a:srgbClr val="339933"/>
    <a:srgbClr val="00CC00"/>
    <a:srgbClr val="FFFF66"/>
    <a:srgbClr val="FFFF00"/>
    <a:srgbClr val="FF5215"/>
    <a:srgbClr val="A45BB4"/>
    <a:srgbClr val="FF8860"/>
    <a:srgbClr val="E74C2E"/>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7" autoAdjust="0"/>
  </p:normalViewPr>
  <p:slideViewPr>
    <p:cSldViewPr showGuides="1">
      <p:cViewPr varScale="1">
        <p:scale>
          <a:sx n="142" d="100"/>
          <a:sy n="142" d="100"/>
        </p:scale>
        <p:origin x="714" y="114"/>
      </p:cViewPr>
      <p:guideLst>
        <p:guide orient="horz" pos="1620"/>
        <p:guide orient="horz"/>
        <p:guide pos="2880"/>
        <p:guide pos="5759"/>
      </p:guideLst>
    </p:cSldViewPr>
  </p:slideViewPr>
  <p:notesTextViewPr>
    <p:cViewPr>
      <p:scale>
        <a:sx n="1" d="1"/>
        <a:sy n="1" d="1"/>
      </p:scale>
      <p:origin x="0" y="0"/>
    </p:cViewPr>
  </p:notesTextViewPr>
  <p:sorterViewPr>
    <p:cViewPr>
      <p:scale>
        <a:sx n="156" d="100"/>
        <a:sy n="15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Domestic</c:v>
                </c:pt>
              </c:strCache>
            </c:strRef>
          </c:tx>
          <c:invertIfNegative val="0"/>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0.8</c:v>
                </c:pt>
                <c:pt idx="1">
                  <c:v>1.4</c:v>
                </c:pt>
                <c:pt idx="2">
                  <c:v>1.9</c:v>
                </c:pt>
                <c:pt idx="3">
                  <c:v>2.7</c:v>
                </c:pt>
                <c:pt idx="4">
                  <c:v>4.4000000000000004</c:v>
                </c:pt>
                <c:pt idx="5">
                  <c:v>6.9</c:v>
                </c:pt>
              </c:numCache>
            </c:numRef>
          </c:val>
          <c:extLst>
            <c:ext xmlns:c16="http://schemas.microsoft.com/office/drawing/2014/chart" uri="{C3380CC4-5D6E-409C-BE32-E72D297353CC}">
              <c16:uniqueId val="{00000000-D508-4A4D-9C38-247C5AB5C2C0}"/>
            </c:ext>
          </c:extLst>
        </c:ser>
        <c:ser>
          <c:idx val="1"/>
          <c:order val="1"/>
          <c:tx>
            <c:strRef>
              <c:f>Sheet1!$C$1</c:f>
              <c:strCache>
                <c:ptCount val="1"/>
                <c:pt idx="0">
                  <c:v>International</c:v>
                </c:pt>
              </c:strCache>
            </c:strRef>
          </c:tx>
          <c:invertIfNegative val="0"/>
          <c:cat>
            <c:numRef>
              <c:f>Sheet1!$A$2:$A$7</c:f>
              <c:numCache>
                <c:formatCode>General</c:formatCode>
                <c:ptCount val="6"/>
                <c:pt idx="0">
                  <c:v>2012</c:v>
                </c:pt>
                <c:pt idx="1">
                  <c:v>2013</c:v>
                </c:pt>
                <c:pt idx="2">
                  <c:v>2014</c:v>
                </c:pt>
                <c:pt idx="3">
                  <c:v>2015</c:v>
                </c:pt>
                <c:pt idx="4">
                  <c:v>2016</c:v>
                </c:pt>
                <c:pt idx="5">
                  <c:v>2017</c:v>
                </c:pt>
              </c:numCache>
            </c:numRef>
          </c:cat>
          <c:val>
            <c:numRef>
              <c:f>Sheet1!$C$2:$C$7</c:f>
              <c:numCache>
                <c:formatCode>General</c:formatCode>
                <c:ptCount val="6"/>
                <c:pt idx="0">
                  <c:v>0.9</c:v>
                </c:pt>
                <c:pt idx="1">
                  <c:v>1.9</c:v>
                </c:pt>
                <c:pt idx="2">
                  <c:v>2.8</c:v>
                </c:pt>
                <c:pt idx="3">
                  <c:v>3.7</c:v>
                </c:pt>
                <c:pt idx="4">
                  <c:v>5.9</c:v>
                </c:pt>
                <c:pt idx="5">
                  <c:v>8.9</c:v>
                </c:pt>
              </c:numCache>
            </c:numRef>
          </c:val>
          <c:extLst>
            <c:ext xmlns:c16="http://schemas.microsoft.com/office/drawing/2014/chart" uri="{C3380CC4-5D6E-409C-BE32-E72D297353CC}">
              <c16:uniqueId val="{00000001-D508-4A4D-9C38-247C5AB5C2C0}"/>
            </c:ext>
          </c:extLst>
        </c:ser>
        <c:dLbls>
          <c:showLegendKey val="0"/>
          <c:showVal val="0"/>
          <c:showCatName val="0"/>
          <c:showSerName val="0"/>
          <c:showPercent val="0"/>
          <c:showBubbleSize val="0"/>
        </c:dLbls>
        <c:gapWidth val="150"/>
        <c:axId val="252781696"/>
        <c:axId val="252783232"/>
      </c:barChart>
      <c:catAx>
        <c:axId val="252781696"/>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252783232"/>
        <c:crosses val="autoZero"/>
        <c:auto val="1"/>
        <c:lblAlgn val="ctr"/>
        <c:lblOffset val="100"/>
        <c:noMultiLvlLbl val="0"/>
      </c:catAx>
      <c:valAx>
        <c:axId val="252783232"/>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252781696"/>
        <c:crosses val="autoZero"/>
        <c:crossBetween val="between"/>
      </c:valAx>
    </c:plotArea>
    <c:legend>
      <c:legendPos val="r"/>
      <c:layout/>
      <c:overlay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7739" cy="511651"/>
          </a:xfrm>
          <a:prstGeom prst="rect">
            <a:avLst/>
          </a:prstGeom>
        </p:spPr>
        <p:txBody>
          <a:bodyPr vert="horz" lIns="99057" tIns="49528" rIns="99057" bIns="49528" rtlCol="0"/>
          <a:lstStyle>
            <a:lvl1pPr algn="l">
              <a:defRPr sz="1300"/>
            </a:lvl1pPr>
          </a:lstStyle>
          <a:p>
            <a:endParaRPr lang="zh-CN" altLang="en-US"/>
          </a:p>
        </p:txBody>
      </p:sp>
      <p:sp>
        <p:nvSpPr>
          <p:cNvPr id="3" name="日期占位符 2"/>
          <p:cNvSpPr>
            <a:spLocks noGrp="1"/>
          </p:cNvSpPr>
          <p:nvPr>
            <p:ph type="dt" idx="1"/>
          </p:nvPr>
        </p:nvSpPr>
        <p:spPr>
          <a:xfrm>
            <a:off x="4023092" y="0"/>
            <a:ext cx="3077739" cy="511651"/>
          </a:xfrm>
          <a:prstGeom prst="rect">
            <a:avLst/>
          </a:prstGeom>
        </p:spPr>
        <p:txBody>
          <a:bodyPr vert="horz" lIns="99057" tIns="49528" rIns="99057" bIns="49528" rtlCol="0"/>
          <a:lstStyle>
            <a:lvl1pPr algn="r">
              <a:defRPr sz="1300"/>
            </a:lvl1pPr>
          </a:lstStyle>
          <a:p>
            <a:fld id="{7E374544-038A-4DA6-A177-193C9C327478}" type="datetimeFigureOut">
              <a:rPr lang="zh-CN" altLang="en-US" smtClean="0"/>
              <a:t>2024年04月15日 Monday</a:t>
            </a:fld>
            <a:endParaRPr lang="zh-CN" altLang="en-US"/>
          </a:p>
        </p:txBody>
      </p:sp>
      <p:sp>
        <p:nvSpPr>
          <p:cNvPr id="4" name="幻灯片图像占位符 3"/>
          <p:cNvSpPr>
            <a:spLocks noGrp="1" noRot="1" noChangeAspect="1"/>
          </p:cNvSpPr>
          <p:nvPr>
            <p:ph type="sldImg" idx="2"/>
          </p:nvPr>
        </p:nvSpPr>
        <p:spPr>
          <a:xfrm>
            <a:off x="139700" y="766763"/>
            <a:ext cx="6823075" cy="3838575"/>
          </a:xfrm>
          <a:prstGeom prst="rect">
            <a:avLst/>
          </a:prstGeom>
          <a:noFill/>
          <a:ln w="12700">
            <a:solidFill>
              <a:prstClr val="black"/>
            </a:solidFill>
          </a:ln>
        </p:spPr>
        <p:txBody>
          <a:bodyPr vert="horz" lIns="99057" tIns="49528" rIns="99057" bIns="49528" rtlCol="0" anchor="ctr"/>
          <a:lstStyle/>
          <a:p>
            <a:endParaRPr lang="zh-CN" altLang="en-US"/>
          </a:p>
        </p:txBody>
      </p:sp>
      <p:sp>
        <p:nvSpPr>
          <p:cNvPr id="5" name="备注占位符 4"/>
          <p:cNvSpPr>
            <a:spLocks noGrp="1"/>
          </p:cNvSpPr>
          <p:nvPr>
            <p:ph type="body" sz="quarter" idx="3"/>
          </p:nvPr>
        </p:nvSpPr>
        <p:spPr>
          <a:xfrm>
            <a:off x="710248" y="4860687"/>
            <a:ext cx="5681980" cy="4604861"/>
          </a:xfrm>
          <a:prstGeom prst="rect">
            <a:avLst/>
          </a:prstGeom>
        </p:spPr>
        <p:txBody>
          <a:bodyPr vert="horz" lIns="99057" tIns="49528" rIns="99057" bIns="49528"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19598"/>
            <a:ext cx="3077739" cy="511651"/>
          </a:xfrm>
          <a:prstGeom prst="rect">
            <a:avLst/>
          </a:prstGeom>
        </p:spPr>
        <p:txBody>
          <a:bodyPr vert="horz" lIns="99057" tIns="49528" rIns="99057" bIns="4952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3092" y="9719598"/>
            <a:ext cx="3077739" cy="511651"/>
          </a:xfrm>
          <a:prstGeom prst="rect">
            <a:avLst/>
          </a:prstGeom>
        </p:spPr>
        <p:txBody>
          <a:bodyPr vert="horz" lIns="99057" tIns="49528" rIns="99057" bIns="49528" rtlCol="0" anchor="b"/>
          <a:lstStyle>
            <a:lvl1pPr algn="r">
              <a:defRPr sz="13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262949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13</a:t>
            </a:fld>
            <a:endParaRPr lang="zh-CN" altLang="en-US"/>
          </a:p>
        </p:txBody>
      </p:sp>
    </p:spTree>
    <p:extLst>
      <p:ext uri="{BB962C8B-B14F-4D97-AF65-F5344CB8AC3E}">
        <p14:creationId xmlns:p14="http://schemas.microsoft.com/office/powerpoint/2010/main" val="2307462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b="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 Acid Powder / Granule</a:t>
            </a:r>
            <a:endParaRPr lang="zh-CN" altLang="en-US" sz="1200" b="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2EED490-9A51-4087-9AA6-4ED824E9E05F}" type="datetime1">
              <a:rPr lang="zh-CN" altLang="en-US" smtClean="0"/>
              <a:t>2024年04月15日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507F309-7A7A-4260-9953-6271DB50E84D}" type="datetime1">
              <a:rPr lang="zh-CN" altLang="en-US" smtClean="0"/>
              <a:t>2024年04月15日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2232437-F724-418E-8248-90CFB628B486}" type="datetime1">
              <a:rPr lang="zh-CN" altLang="en-US" smtClean="0"/>
              <a:t>2024年04月15日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CF8F6668-2E51-422E-B119-8531E00EBE05}" type="datetime1">
              <a:rPr lang="zh-CN" altLang="en-US" smtClean="0"/>
              <a:t>2024年04月15日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664A794-F13B-4BD1-8B92-6D141310C03C}" type="datetime1">
              <a:rPr lang="zh-CN" altLang="en-US" smtClean="0"/>
              <a:t>2024年04月15日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6986C73-B1A7-4DCC-978C-71CC70A15F99}" type="datetime1">
              <a:rPr lang="zh-CN" altLang="en-US" smtClean="0"/>
              <a:t>2024年04月15日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16FE5284-1689-4DF1-993E-E5CA5BBE382D}" type="datetime1">
              <a:rPr lang="zh-CN" altLang="en-US" smtClean="0"/>
              <a:t>2024年04月15日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40A836C-9314-492F-B2D6-4249EB0DCD52}" type="datetime1">
              <a:rPr lang="zh-CN" altLang="en-US" smtClean="0"/>
              <a:t>2024年04月15日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2788A67-6FF5-459A-B9C9-D05A2E432E21}" type="datetime1">
              <a:rPr lang="zh-CN" altLang="en-US" smtClean="0"/>
              <a:t>2024年04月15日 Monday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689B7FDA-6A27-4C2B-A4B9-19B843989316}" type="datetime1">
              <a:rPr lang="zh-CN" altLang="en-US" smtClean="0"/>
              <a:t>2024年04月15日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C87D00A8-6515-43DA-9871-0CC018F44E26}" type="datetime1">
              <a:rPr lang="zh-CN" altLang="en-US" smtClean="0"/>
              <a:t>2024年04月15日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851DA4-9CCF-4E60-BC8E-8CAEAF5A4C6C}"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日期占位符 3"/>
          <p:cNvSpPr>
            <a:spLocks noGrp="1"/>
          </p:cNvSpPr>
          <p:nvPr>
            <p:ph type="dt" sz="half" idx="2"/>
          </p:nvPr>
        </p:nvSpPr>
        <p:spPr>
          <a:xfrm>
            <a:off x="395536" y="4869656"/>
            <a:ext cx="2133600" cy="273844"/>
          </a:xfrm>
          <a:prstGeom prst="rect">
            <a:avLst/>
          </a:prstGeom>
        </p:spPr>
        <p:txBody>
          <a:bodyPr vert="horz" lIns="91440" tIns="45720" rIns="91440" bIns="45720" rtlCol="0" anchor="ctr"/>
          <a:lstStyle>
            <a:lvl1pPr algn="l">
              <a:defRPr sz="1200">
                <a:solidFill>
                  <a:schemeClr val="bg1"/>
                </a:solidFill>
              </a:defRPr>
            </a:lvl1pPr>
          </a:lstStyle>
          <a:p>
            <a:fld id="{7E6F88E5-DB5E-4516-8142-CDE2DE305F57}" type="datetime1">
              <a:rPr lang="zh-CN" altLang="en-US" smtClean="0"/>
              <a:t>2024年04月15日 Monday</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434197" y="4876006"/>
            <a:ext cx="364147" cy="273844"/>
          </a:xfrm>
          <a:prstGeom prst="rect">
            <a:avLst/>
          </a:prstGeom>
        </p:spPr>
        <p:txBody>
          <a:bodyPr vert="horz" lIns="91440" tIns="45720" rIns="91440" bIns="45720" rtlCol="0" anchor="ctr"/>
          <a:lstStyle>
            <a:lvl1pPr algn="ctr">
              <a:defRPr sz="1200">
                <a:solidFill>
                  <a:schemeClr val="bg1"/>
                </a:solidFill>
              </a:defRPr>
            </a:lvl1pPr>
          </a:lstStyle>
          <a:p>
            <a:fld id="{FB851DA4-9CCF-4E60-BC8E-8CAEAF5A4C6C}" type="slidenum">
              <a:rPr lang="zh-CN" altLang="en-US" smtClean="0"/>
              <a:t>‹#›</a:t>
            </a:fld>
            <a:endParaRPr lang="zh-CN" altLang="en-US"/>
          </a:p>
        </p:txBody>
      </p:sp>
      <p:sp>
        <p:nvSpPr>
          <p:cNvPr id="3" name="矩形 2"/>
          <p:cNvSpPr/>
          <p:nvPr userDrawn="1"/>
        </p:nvSpPr>
        <p:spPr>
          <a:xfrm>
            <a:off x="0" y="676275"/>
            <a:ext cx="9144000" cy="398370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92563" y="0"/>
            <a:ext cx="2051437" cy="91200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humicchina.com/"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www.humicchina.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humicchina.com/"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humicchina.com/" TargetMode="External"/><Relationship Id="rId5" Type="http://schemas.openxmlformats.org/officeDocument/2006/relationships/image" Target="../media/image5.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www.humicchina.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hyperlink" Target="http://www.humicchina.co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hyperlink" Target="http://www.humicchina.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image" Target="../media/image13.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hyperlink" Target="http://www.humicchina.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5.png"/><Relationship Id="rId5" Type="http://schemas.openxmlformats.org/officeDocument/2006/relationships/image" Target="../media/image35.jpeg"/><Relationship Id="rId10" Type="http://schemas.openxmlformats.org/officeDocument/2006/relationships/image" Target="../media/image4.jpeg"/><Relationship Id="rId4" Type="http://schemas.openxmlformats.org/officeDocument/2006/relationships/image" Target="../media/image34.jpeg"/><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humicchina.com/"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humicchina.com/"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hyperlink" Target="http://www.humicchina.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5.png"/><Relationship Id="rId5" Type="http://schemas.openxmlformats.org/officeDocument/2006/relationships/image" Target="../media/image42.jpeg"/><Relationship Id="rId10" Type="http://schemas.openxmlformats.org/officeDocument/2006/relationships/image" Target="../media/image4.jpeg"/><Relationship Id="rId4" Type="http://schemas.openxmlformats.org/officeDocument/2006/relationships/image" Target="../media/image41.jpe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humicchina.com/"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humicchina.com/"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www.humicchina.com/"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humicchina.com/"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hyperlink" Target="http://www.humicchina.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www.humicchina.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http://www.humicchina.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hyperlink" Target="http://www.humicchina.co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www.humicchina.com/" TargetMode="External"/><Relationship Id="rId3" Type="http://schemas.openxmlformats.org/officeDocument/2006/relationships/image" Target="../media/image12.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6.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1763688" y="4046855"/>
            <a:ext cx="6496050" cy="352425"/>
          </a:xfrm>
          <a:prstGeom prst="rect">
            <a:avLst/>
          </a:prstGeom>
        </p:spPr>
        <p:txBody>
          <a:bodyPr wrap="none">
            <a:spAutoFit/>
          </a:bodyPr>
          <a:lstStyle/>
          <a:p>
            <a:pPr algn="ctr"/>
            <a:r>
              <a:rPr lang="en-US" sz="1600" b="1" dirty="0" smtClean="0">
                <a:solidFill>
                  <a:srgbClr val="FFC000"/>
                </a:solidFill>
                <a:latin typeface="微软雅黑" panose="020B0503020204020204" pitchFamily="34" charset="-122"/>
                <a:ea typeface="微软雅黑" panose="020B0503020204020204" pitchFamily="34" charset="-122"/>
              </a:rPr>
              <a:t>Shandong Jingfeng Humic Acid Technology Company Limited</a:t>
            </a:r>
          </a:p>
        </p:txBody>
      </p:sp>
      <p:sp>
        <p:nvSpPr>
          <p:cNvPr id="4" name="矩形 3"/>
          <p:cNvSpPr/>
          <p:nvPr/>
        </p:nvSpPr>
        <p:spPr>
          <a:xfrm>
            <a:off x="3128442" y="4496873"/>
            <a:ext cx="5148064" cy="400110"/>
          </a:xfrm>
          <a:prstGeom prst="rect">
            <a:avLst/>
          </a:prstGeom>
        </p:spPr>
        <p:txBody>
          <a:bodyPr wrap="square">
            <a:spAutoFit/>
          </a:bodyPr>
          <a:lstStyle/>
          <a:p>
            <a:r>
              <a:rPr lang="en-US" altLang="zh-CN" sz="2000" spc="300" dirty="0" smtClean="0">
                <a:solidFill>
                  <a:schemeClr val="bg1"/>
                </a:solidFill>
                <a:latin typeface="Impact" panose="020B0806030902050204" pitchFamily="34" charset="0"/>
              </a:rPr>
              <a:t>HUMIC &amp; FULVIC ACID </a:t>
            </a:r>
            <a:endParaRPr lang="zh-CN" altLang="en-US" sz="2000" spc="300" dirty="0">
              <a:solidFill>
                <a:schemeClr val="bg1"/>
              </a:solidFill>
              <a:latin typeface="Impact" panose="020B0806030902050204" pitchFamily="34" charset="0"/>
            </a:endParaRPr>
          </a:p>
        </p:txBody>
      </p:sp>
      <p:pic>
        <p:nvPicPr>
          <p:cNvPr id="7" name="Picture 2" descr="C:\Users\JINGFENG-Graeme\Desktop\微信图片_20190619174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223067"/>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96422" y="51470"/>
            <a:ext cx="1609351" cy="276999"/>
          </a:xfrm>
          <a:prstGeom prst="rect">
            <a:avLst/>
          </a:prstGeom>
          <a:noFill/>
        </p:spPr>
        <p:txBody>
          <a:bodyPr wrap="none" rtlCol="0">
            <a:spAutoFit/>
          </a:bodyPr>
          <a:lstStyle/>
          <a:p>
            <a:r>
              <a:rPr lang="en-US" altLang="zh-CN" sz="1200" dirty="0" smtClean="0">
                <a:hlinkClick r:id="rId6"/>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gtEl>
                                        <p:attrNameLst>
                                          <p:attrName>ppt_y</p:attrName>
                                        </p:attrNameLst>
                                      </p:cBhvr>
                                      <p:tavLst>
                                        <p:tav tm="0">
                                          <p:val>
                                            <p:strVal val="#ppt_y"/>
                                          </p:val>
                                        </p:tav>
                                        <p:tav tm="100000">
                                          <p:val>
                                            <p:strVal val="#ppt_y"/>
                                          </p:val>
                                        </p:tav>
                                      </p:tavLst>
                                    </p:anim>
                                    <p:anim calcmode="lin" valueType="num">
                                      <p:cBhvr>
                                        <p:cTn id="1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43558"/>
            <a:ext cx="1224136" cy="1235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25" y="2096601"/>
            <a:ext cx="1224136" cy="122413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1475656"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Sodium Humate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475656" y="196548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1399007977"/>
              </p:ext>
            </p:extLst>
          </p:nvPr>
        </p:nvGraphicFramePr>
        <p:xfrm>
          <a:off x="1475657" y="2234501"/>
          <a:ext cx="3960439" cy="2415217"/>
        </p:xfrm>
        <a:graphic>
          <a:graphicData uri="http://schemas.openxmlformats.org/drawingml/2006/table">
            <a:tbl>
              <a:tblPr firstRow="1" bandRow="1">
                <a:tableStyleId>{68D230F3-CF80-4859-8CE7-A43EE81993B5}</a:tableStyleId>
              </a:tblPr>
              <a:tblGrid>
                <a:gridCol w="720079">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76929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u="none" strike="noStrike" kern="1200" dirty="0" smtClean="0">
                          <a:solidFill>
                            <a:schemeClr val="tx1"/>
                          </a:solidFill>
                          <a:effectLst/>
                          <a:latin typeface="+mn-lt"/>
                          <a:ea typeface="+mn-ea"/>
                          <a:cs typeface="+mn-cs"/>
                        </a:rPr>
                        <a:t>Feed additive</a:t>
                      </a:r>
                    </a:p>
                    <a:p>
                      <a:pPr algn="ctr">
                        <a:lnSpc>
                          <a:spcPct val="100000"/>
                        </a:lnSpc>
                      </a:pPr>
                      <a:endParaRPr lang="zh-CN" altLang="en-US" sz="800" b="0" dirty="0"/>
                    </a:p>
                  </a:txBody>
                  <a:tcPr anchor="ctr"/>
                </a:tc>
                <a:tc>
                  <a:txBody>
                    <a:bodyPr/>
                    <a:lstStyle/>
                    <a:p>
                      <a:pPr marL="171450" indent="-171450">
                        <a:buFont typeface="Arial" panose="020B0604020202020204" pitchFamily="34" charset="0"/>
                        <a:buChar char="•"/>
                      </a:pPr>
                      <a:r>
                        <a:rPr lang="en-US" altLang="zh-CN" sz="800" b="0" dirty="0" smtClean="0"/>
                        <a:t>Sodium </a:t>
                      </a:r>
                      <a:r>
                        <a:rPr lang="en-US" altLang="zh-CN" sz="800" b="0" dirty="0" err="1" smtClean="0"/>
                        <a:t>humate</a:t>
                      </a:r>
                      <a:r>
                        <a:rPr lang="en-US" altLang="zh-CN" sz="800" b="0" dirty="0" smtClean="0"/>
                        <a:t> forms a kind of protecting film on the mucosa cells of the intestine.</a:t>
                      </a:r>
                    </a:p>
                    <a:p>
                      <a:pPr marL="171450" indent="-171450">
                        <a:buFont typeface="Arial" panose="020B0604020202020204" pitchFamily="34" charset="0"/>
                        <a:buChar char="•"/>
                      </a:pPr>
                      <a:r>
                        <a:rPr lang="en-US" altLang="zh-CN" sz="800" b="0" dirty="0" smtClean="0"/>
                        <a:t>Reduces the absorption of toxic substances.</a:t>
                      </a:r>
                    </a:p>
                    <a:p>
                      <a:pPr marL="171450" indent="-171450">
                        <a:buFont typeface="Arial" panose="020B0604020202020204" pitchFamily="34" charset="0"/>
                        <a:buChar char="•"/>
                      </a:pPr>
                      <a:r>
                        <a:rPr lang="en-US" altLang="zh-CN" sz="800" b="0" dirty="0" smtClean="0"/>
                        <a:t>Absorb toxins from proteins, toxic residues and various heavy metals.</a:t>
                      </a:r>
                    </a:p>
                    <a:p>
                      <a:pPr marL="171450" indent="-171450">
                        <a:buFont typeface="Arial" panose="020B0604020202020204" pitchFamily="34" charset="0"/>
                        <a:buChar char="•"/>
                      </a:pPr>
                      <a:r>
                        <a:rPr lang="en-US" altLang="zh-CN" sz="800" b="0" dirty="0" smtClean="0"/>
                        <a:t>Promote growth and stimulate the immune system.</a:t>
                      </a:r>
                      <a:endParaRPr lang="en-US" altLang="zh-CN" sz="800" b="0" dirty="0"/>
                    </a:p>
                  </a:txBody>
                  <a:tcPr anchor="ctr"/>
                </a:tc>
                <a:extLst>
                  <a:ext uri="{0D108BD9-81ED-4DB2-BD59-A6C34878D82A}">
                    <a16:rowId xmlns:a16="http://schemas.microsoft.com/office/drawing/2014/main" val="10000"/>
                  </a:ext>
                </a:extLst>
              </a:tr>
              <a:tr h="522401">
                <a:tc>
                  <a:txBody>
                    <a:bodyPr/>
                    <a:lstStyle/>
                    <a:p>
                      <a:r>
                        <a:rPr lang="en-US" altLang="zh-CN" sz="800" b="0" i="0" kern="1200" dirty="0" smtClean="0">
                          <a:solidFill>
                            <a:schemeClr val="tx1"/>
                          </a:solidFill>
                          <a:effectLst/>
                          <a:latin typeface="+mn-lt"/>
                          <a:ea typeface="+mn-ea"/>
                          <a:cs typeface="+mn-cs"/>
                        </a:rPr>
                        <a:t>Aquaculture</a:t>
                      </a:r>
                      <a:endParaRPr lang="en-US" altLang="zh-CN" sz="800" b="0" i="0" kern="1200" dirty="0">
                        <a:solidFill>
                          <a:schemeClr val="tx1"/>
                        </a:solidFill>
                        <a:effectLst/>
                        <a:latin typeface="+mn-lt"/>
                        <a:ea typeface="+mn-ea"/>
                        <a:cs typeface="+mn-cs"/>
                      </a:endParaRPr>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Improve the carbon source of water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Purification of water quality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Physical shade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Growing grass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Chelating heavy metal 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dirty="0" smtClean="0"/>
                        <a:t>Improve the substrate, detoxification deodorant</a:t>
                      </a:r>
                      <a:endParaRPr lang="zh-CN" altLang="en-US" sz="800" dirty="0" smtClean="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Industry uses</a:t>
                      </a:r>
                    </a:p>
                    <a:p>
                      <a:pPr marL="0" marR="0" indent="0" algn="ctr" defTabSz="914400" rtl="0" eaLnBrk="1" fontAlgn="auto" latinLnBrk="0" hangingPunct="1">
                        <a:lnSpc>
                          <a:spcPct val="100000"/>
                        </a:lnSpc>
                        <a:spcBef>
                          <a:spcPts val="0"/>
                        </a:spcBef>
                        <a:spcAft>
                          <a:spcPts val="0"/>
                        </a:spcAft>
                        <a:buClrTx/>
                        <a:buSzTx/>
                        <a:buFontTx/>
                        <a:buNone/>
                        <a:defRPr/>
                      </a:pPr>
                      <a:endParaRPr lang="zh-CN" altLang="en-US" sz="800" b="0" dirty="0" smtClean="0"/>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removing toxic metals and their ions from wastewater.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dirty="0" smtClean="0"/>
                        <a:t>Sodium </a:t>
                      </a:r>
                      <a:r>
                        <a:rPr lang="en-US" altLang="zh-CN" sz="800" dirty="0" err="1" smtClean="0"/>
                        <a:t>humate</a:t>
                      </a:r>
                      <a:r>
                        <a:rPr lang="en-US" altLang="zh-CN" sz="800" dirty="0" smtClean="0"/>
                        <a:t> can be applied as an adjunct in dissolved air flotation cells to assist in the removal of trace amounts of grease, oil</a:t>
                      </a:r>
                      <a:r>
                        <a:rPr lang="en-US" altLang="zh-CN" sz="800" dirty="0" smtClean="0"/>
                        <a:t>, liquid</a:t>
                      </a:r>
                      <a:r>
                        <a:rPr lang="en-US" altLang="zh-CN" sz="800" dirty="0" smtClean="0"/>
                        <a:t> organics and suspended matter.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800" b="0" i="0" kern="1200" dirty="0" smtClean="0">
                          <a:solidFill>
                            <a:schemeClr val="tx1"/>
                          </a:solidFill>
                          <a:effectLst/>
                          <a:latin typeface="+mn-lt"/>
                          <a:ea typeface="+mn-ea"/>
                          <a:cs typeface="+mn-cs"/>
                        </a:rPr>
                        <a:t>used as potential fluid loss additives in certain types of organic liquids to prevent seepage from lagoons or pit containment areas.</a:t>
                      </a:r>
                      <a:endParaRPr lang="en-US" altLang="zh-CN" sz="800" dirty="0" smtClean="0"/>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5612432" y="1965489"/>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5597639" y="2252062"/>
          <a:ext cx="3366849" cy="2407920"/>
        </p:xfrm>
        <a:graphic>
          <a:graphicData uri="http://schemas.openxmlformats.org/drawingml/2006/table">
            <a:tbl>
              <a:tblPr firstRow="1" bandRow="1">
                <a:tableStyleId>{68D230F3-CF80-4859-8CE7-A43EE81993B5}</a:tableStyleId>
              </a:tblPr>
              <a:tblGrid>
                <a:gridCol w="1566649">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176518">
                <a:tc>
                  <a:txBody>
                    <a:bodyPr/>
                    <a:lstStyle/>
                    <a:p>
                      <a:pPr algn="ctr">
                        <a:lnSpc>
                          <a:spcPct val="100000"/>
                        </a:lnSpc>
                      </a:pPr>
                      <a:endParaRPr lang="zh-CN" altLang="en-US" sz="800" b="0" dirty="0"/>
                    </a:p>
                  </a:txBody>
                  <a:tcPr anchor="ctr"/>
                </a:tc>
                <a:tc>
                  <a:txBody>
                    <a:bodyPr/>
                    <a:lstStyle/>
                    <a:p>
                      <a:r>
                        <a:rPr lang="en-US" altLang="zh-CN" sz="800" b="0" i="0" kern="1200" dirty="0" smtClean="0">
                          <a:solidFill>
                            <a:schemeClr val="tx1"/>
                          </a:solidFill>
                          <a:effectLst/>
                          <a:latin typeface="+mn-lt"/>
                          <a:ea typeface="+mn-ea"/>
                          <a:cs typeface="+mn-cs"/>
                        </a:rPr>
                        <a:t>Fertigation and Foliar</a:t>
                      </a:r>
                      <a:endParaRPr lang="zh-CN" altLang="zh-CN" sz="800" b="0" dirty="0"/>
                    </a:p>
                  </a:txBody>
                  <a:tcPr anchor="ctr"/>
                </a:tc>
                <a:extLst>
                  <a:ext uri="{0D108BD9-81ED-4DB2-BD59-A6C34878D82A}">
                    <a16:rowId xmlns:a16="http://schemas.microsoft.com/office/drawing/2014/main" val="10000"/>
                  </a:ext>
                </a:extLst>
              </a:tr>
              <a:tr h="277386">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Additive</a:t>
                      </a:r>
                      <a:r>
                        <a:rPr lang="en-US" altLang="zh-CN" sz="800" dirty="0" smtClean="0"/>
                        <a:t>.</a:t>
                      </a:r>
                      <a:endParaRPr lang="zh-CN" altLang="en-US" sz="800" b="0" dirty="0" smtClean="0"/>
                    </a:p>
                  </a:txBody>
                  <a:tcPr anchor="ctr"/>
                </a:tc>
                <a:tc>
                  <a:txBody>
                    <a:bodyPr/>
                    <a:lstStyle/>
                    <a:p>
                      <a:r>
                        <a:rPr lang="en-US" altLang="zh-CN" sz="800" b="0" i="0" kern="1200" dirty="0" smtClean="0">
                          <a:solidFill>
                            <a:schemeClr val="tx1"/>
                          </a:solidFill>
                          <a:effectLst/>
                          <a:latin typeface="+mn-lt"/>
                          <a:ea typeface="+mn-ea"/>
                          <a:cs typeface="+mn-cs"/>
                        </a:rPr>
                        <a:t>Feed ingredients, drinking water, mineral supplements</a:t>
                      </a:r>
                      <a:endParaRPr lang="zh-CN" altLang="zh-CN" sz="800" dirty="0"/>
                    </a:p>
                  </a:txBody>
                  <a:tcPr anchor="ctr"/>
                </a:tc>
                <a:extLst>
                  <a:ext uri="{0D108BD9-81ED-4DB2-BD59-A6C34878D82A}">
                    <a16:rowId xmlns:a16="http://schemas.microsoft.com/office/drawing/2014/main" val="10001"/>
                  </a:ext>
                </a:extLst>
              </a:tr>
              <a:tr h="46589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Additive amount(Sodium </a:t>
                      </a:r>
                      <a:r>
                        <a:rPr lang="en-US" altLang="zh-CN" sz="800" b="0" i="0" kern="1200" dirty="0" err="1" smtClean="0">
                          <a:solidFill>
                            <a:schemeClr val="tx1"/>
                          </a:solidFill>
                          <a:effectLst/>
                          <a:latin typeface="+mn-lt"/>
                          <a:ea typeface="+mn-ea"/>
                          <a:cs typeface="+mn-cs"/>
                        </a:rPr>
                        <a:t>humate</a:t>
                      </a:r>
                      <a:r>
                        <a:rPr lang="en-US" altLang="zh-CN" sz="800" b="0" i="0" kern="1200" dirty="0" smtClean="0">
                          <a:solidFill>
                            <a:schemeClr val="tx1"/>
                          </a:solidFill>
                          <a:effectLst/>
                          <a:latin typeface="+mn-lt"/>
                          <a:ea typeface="+mn-ea"/>
                          <a:cs typeface="+mn-cs"/>
                        </a:rPr>
                        <a:t> shiny flake / powder)</a:t>
                      </a:r>
                      <a:endParaRPr lang="zh-CN" altLang="en-US" sz="800" b="0" dirty="0" smtClean="0"/>
                    </a:p>
                  </a:txBody>
                  <a:tcPr anchor="ctr"/>
                </a:tc>
                <a:tc>
                  <a:txBody>
                    <a:bodyPr/>
                    <a:lstStyle/>
                    <a:p>
                      <a:r>
                        <a:rPr lang="en-US" altLang="zh-CN" sz="800" b="0" i="0" kern="1200" dirty="0" smtClean="0">
                          <a:solidFill>
                            <a:schemeClr val="tx1"/>
                          </a:solidFill>
                          <a:effectLst/>
                          <a:latin typeface="+mn-lt"/>
                          <a:ea typeface="+mn-ea"/>
                          <a:cs typeface="+mn-cs"/>
                        </a:rPr>
                        <a:t>2‰-3‰per MT fodder</a:t>
                      </a:r>
                      <a:endParaRPr lang="zh-CN" altLang="zh-CN" sz="800" dirty="0"/>
                    </a:p>
                  </a:txBody>
                  <a:tcPr anchor="ctr"/>
                </a:tc>
                <a:extLst>
                  <a:ext uri="{0D108BD9-81ED-4DB2-BD59-A6C34878D82A}">
                    <a16:rowId xmlns:a16="http://schemas.microsoft.com/office/drawing/2014/main" val="10002"/>
                  </a:ext>
                </a:extLst>
              </a:tr>
              <a:tr h="605529">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Drinking water(Sodium </a:t>
                      </a:r>
                      <a:r>
                        <a:rPr lang="en-US" altLang="zh-CN" sz="800" b="0" i="0" kern="1200" dirty="0" err="1" smtClean="0">
                          <a:solidFill>
                            <a:schemeClr val="tx1"/>
                          </a:solidFill>
                          <a:effectLst/>
                          <a:latin typeface="+mn-lt"/>
                          <a:ea typeface="+mn-ea"/>
                          <a:cs typeface="+mn-cs"/>
                        </a:rPr>
                        <a:t>humate</a:t>
                      </a:r>
                      <a:r>
                        <a:rPr lang="en-US" altLang="zh-CN" sz="800" b="0" i="0" kern="1200" dirty="0" smtClean="0">
                          <a:solidFill>
                            <a:schemeClr val="tx1"/>
                          </a:solidFill>
                          <a:effectLst/>
                          <a:latin typeface="+mn-lt"/>
                          <a:ea typeface="+mn-ea"/>
                          <a:cs typeface="+mn-cs"/>
                        </a:rPr>
                        <a:t> shiny flake, sodium </a:t>
                      </a:r>
                      <a:r>
                        <a:rPr lang="en-US" altLang="zh-CN" sz="800" b="0" i="0" kern="1200" dirty="0" err="1" smtClean="0">
                          <a:solidFill>
                            <a:schemeClr val="tx1"/>
                          </a:solidFill>
                          <a:effectLst/>
                          <a:latin typeface="+mn-lt"/>
                          <a:ea typeface="+mn-ea"/>
                          <a:cs typeface="+mn-cs"/>
                        </a:rPr>
                        <a:t>humate</a:t>
                      </a:r>
                      <a:r>
                        <a:rPr lang="en-US" altLang="zh-CN" sz="800" b="0" i="0" kern="1200" dirty="0" smtClean="0">
                          <a:solidFill>
                            <a:schemeClr val="tx1"/>
                          </a:solidFill>
                          <a:effectLst/>
                          <a:latin typeface="+mn-lt"/>
                          <a:ea typeface="+mn-ea"/>
                          <a:cs typeface="+mn-cs"/>
                        </a:rPr>
                        <a:t> crystal)</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1 gram per </a:t>
                      </a:r>
                      <a:r>
                        <a:rPr lang="en-US" altLang="zh-CN" sz="800" b="0" i="0" kern="1200" dirty="0" err="1" smtClean="0">
                          <a:solidFill>
                            <a:schemeClr val="tx1"/>
                          </a:solidFill>
                          <a:effectLst/>
                          <a:latin typeface="+mn-lt"/>
                          <a:ea typeface="+mn-ea"/>
                          <a:cs typeface="+mn-cs"/>
                        </a:rPr>
                        <a:t>litre</a:t>
                      </a:r>
                      <a:r>
                        <a:rPr lang="en-US" altLang="zh-CN" sz="800" b="0" i="0" kern="1200" dirty="0" smtClean="0">
                          <a:solidFill>
                            <a:schemeClr val="tx1"/>
                          </a:solidFill>
                          <a:effectLst/>
                          <a:latin typeface="+mn-lt"/>
                          <a:ea typeface="+mn-ea"/>
                          <a:cs typeface="+mn-cs"/>
                        </a:rPr>
                        <a:t> of water</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787854">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Unhealthy Animals(Sodium </a:t>
                      </a:r>
                      <a:r>
                        <a:rPr lang="en-US" altLang="zh-CN" sz="800" b="0" i="0" kern="1200" dirty="0" err="1" smtClean="0">
                          <a:solidFill>
                            <a:schemeClr val="tx1"/>
                          </a:solidFill>
                          <a:effectLst/>
                          <a:latin typeface="+mn-lt"/>
                          <a:ea typeface="+mn-ea"/>
                          <a:cs typeface="+mn-cs"/>
                        </a:rPr>
                        <a:t>humate</a:t>
                      </a:r>
                      <a:r>
                        <a:rPr lang="en-US" altLang="zh-CN" sz="800" b="0" i="0" kern="1200" dirty="0" smtClean="0">
                          <a:solidFill>
                            <a:schemeClr val="tx1"/>
                          </a:solidFill>
                          <a:effectLst/>
                          <a:latin typeface="+mn-lt"/>
                          <a:ea typeface="+mn-ea"/>
                          <a:cs typeface="+mn-cs"/>
                        </a:rPr>
                        <a:t> shiny flake, sodium </a:t>
                      </a:r>
                      <a:r>
                        <a:rPr lang="en-US" altLang="zh-CN" sz="800" b="0" i="0" kern="1200" dirty="0" err="1" smtClean="0">
                          <a:solidFill>
                            <a:schemeClr val="tx1"/>
                          </a:solidFill>
                          <a:effectLst/>
                          <a:latin typeface="+mn-lt"/>
                          <a:ea typeface="+mn-ea"/>
                          <a:cs typeface="+mn-cs"/>
                        </a:rPr>
                        <a:t>humate</a:t>
                      </a:r>
                      <a:r>
                        <a:rPr lang="en-US" altLang="zh-CN" sz="800" b="0" i="0" kern="1200" dirty="0" smtClean="0">
                          <a:solidFill>
                            <a:schemeClr val="tx1"/>
                          </a:solidFill>
                          <a:effectLst/>
                          <a:latin typeface="+mn-lt"/>
                          <a:ea typeface="+mn-ea"/>
                          <a:cs typeface="+mn-cs"/>
                        </a:rPr>
                        <a:t> crystal)</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Initial support: 20 gram per 100kg of body weight</a:t>
                      </a:r>
                      <a:r>
                        <a:rPr lang="en-US" altLang="zh-CN" sz="800" dirty="0" smtClean="0"/>
                        <a:t/>
                      </a:r>
                      <a:br>
                        <a:rPr lang="en-US" altLang="zh-CN" sz="800" dirty="0" smtClean="0"/>
                      </a:br>
                      <a:r>
                        <a:rPr lang="en-US" altLang="zh-CN" sz="800" b="0" i="0" kern="1200" dirty="0" smtClean="0">
                          <a:solidFill>
                            <a:schemeClr val="tx1"/>
                          </a:solidFill>
                          <a:effectLst/>
                          <a:latin typeface="+mn-lt"/>
                          <a:ea typeface="+mn-ea"/>
                          <a:cs typeface="+mn-cs"/>
                        </a:rPr>
                        <a:t>Subsequent: 5gram per 100kg of body weight</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nvGraphicFramePr>
        <p:xfrm>
          <a:off x="1475656" y="987574"/>
          <a:ext cx="7488832" cy="9144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1369589">
                  <a:extLst>
                    <a:ext uri="{9D8B030D-6E8A-4147-A177-3AD203B41FA5}">
                      <a16:colId xmlns:a16="http://schemas.microsoft.com/office/drawing/2014/main" val="20000"/>
                    </a:ext>
                  </a:extLst>
                </a:gridCol>
                <a:gridCol w="1467416">
                  <a:extLst>
                    <a:ext uri="{9D8B030D-6E8A-4147-A177-3AD203B41FA5}">
                      <a16:colId xmlns:a16="http://schemas.microsoft.com/office/drawing/2014/main" val="20001"/>
                    </a:ext>
                  </a:extLst>
                </a:gridCol>
                <a:gridCol w="1076105">
                  <a:extLst>
                    <a:ext uri="{9D8B030D-6E8A-4147-A177-3AD203B41FA5}">
                      <a16:colId xmlns:a16="http://schemas.microsoft.com/office/drawing/2014/main" val="20002"/>
                    </a:ext>
                  </a:extLst>
                </a:gridCol>
                <a:gridCol w="1271760">
                  <a:extLst>
                    <a:ext uri="{9D8B030D-6E8A-4147-A177-3AD203B41FA5}">
                      <a16:colId xmlns:a16="http://schemas.microsoft.com/office/drawing/2014/main" val="20003"/>
                    </a:ext>
                  </a:extLst>
                </a:gridCol>
                <a:gridCol w="1235130">
                  <a:extLst>
                    <a:ext uri="{9D8B030D-6E8A-4147-A177-3AD203B41FA5}">
                      <a16:colId xmlns:a16="http://schemas.microsoft.com/office/drawing/2014/main" val="20004"/>
                    </a:ext>
                  </a:extLst>
                </a:gridCol>
                <a:gridCol w="1068832">
                  <a:extLst>
                    <a:ext uri="{9D8B030D-6E8A-4147-A177-3AD203B41FA5}">
                      <a16:colId xmlns:a16="http://schemas.microsoft.com/office/drawing/2014/main" val="20005"/>
                    </a:ext>
                  </a:extLst>
                </a:gridCol>
              </a:tblGrid>
              <a:tr h="0">
                <a:tc>
                  <a:txBody>
                    <a:bodyPr/>
                    <a:lstStyle/>
                    <a:p>
                      <a:pPr algn="ctr">
                        <a:lnSpc>
                          <a:spcPct val="100000"/>
                        </a:lnSpc>
                      </a:pPr>
                      <a:r>
                        <a:rPr lang="en-US" altLang="zh-CN" sz="900" dirty="0" smtClean="0"/>
                        <a:t>Product Code</a:t>
                      </a:r>
                      <a:endParaRPr lang="zh-CN" altLang="en-US" sz="900" b="0" dirty="0"/>
                    </a:p>
                  </a:txBody>
                  <a:tcPr anchor="ctr"/>
                </a:tc>
                <a:tc>
                  <a:txBody>
                    <a:bodyPr/>
                    <a:lstStyle/>
                    <a:p>
                      <a:pPr algn="ctr">
                        <a:lnSpc>
                          <a:spcPct val="100000"/>
                        </a:lnSpc>
                      </a:pPr>
                      <a:r>
                        <a:rPr lang="en-US" altLang="zh-CN" sz="900" dirty="0" smtClean="0"/>
                        <a:t>Appearance</a:t>
                      </a:r>
                      <a:endParaRPr lang="zh-CN" altLang="en-US" sz="900" b="0" dirty="0"/>
                    </a:p>
                  </a:txBody>
                  <a:tcPr anchor="ctr"/>
                </a:tc>
                <a:tc>
                  <a:txBody>
                    <a:bodyPr/>
                    <a:lstStyle/>
                    <a:p>
                      <a:pPr algn="ctr">
                        <a:lnSpc>
                          <a:spcPct val="100000"/>
                        </a:lnSpc>
                      </a:pPr>
                      <a:r>
                        <a:rPr lang="en-US" altLang="zh-CN" sz="900" dirty="0" smtClean="0"/>
                        <a:t>Humic Acid</a:t>
                      </a:r>
                      <a:endParaRPr lang="zh-CN" altLang="en-US" sz="900" b="0" dirty="0"/>
                    </a:p>
                  </a:txBody>
                  <a:tcPr anchor="ctr"/>
                </a:tc>
                <a:tc>
                  <a:txBody>
                    <a:bodyPr/>
                    <a:lstStyle/>
                    <a:p>
                      <a:pPr algn="ctr">
                        <a:lnSpc>
                          <a:spcPct val="100000"/>
                        </a:lnSpc>
                      </a:pPr>
                      <a:r>
                        <a:rPr lang="en-US" altLang="zh-CN" sz="900" b="0" dirty="0" smtClean="0"/>
                        <a:t>Water Solubility</a:t>
                      </a:r>
                      <a:endParaRPr lang="zh-CN" altLang="en-US" sz="900" b="0" dirty="0"/>
                    </a:p>
                  </a:txBody>
                  <a:tcPr anchor="ctr"/>
                </a:tc>
                <a:tc>
                  <a:txBody>
                    <a:bodyPr/>
                    <a:lstStyle/>
                    <a:p>
                      <a:pPr algn="ctr">
                        <a:lnSpc>
                          <a:spcPct val="100000"/>
                        </a:lnSpc>
                      </a:pPr>
                      <a:r>
                        <a:rPr lang="en-US" altLang="zh-CN" sz="900" dirty="0" smtClean="0"/>
                        <a:t>Fineness</a:t>
                      </a:r>
                      <a:endParaRPr lang="zh-CN" altLang="en-US" sz="900" b="0" dirty="0"/>
                    </a:p>
                  </a:txBody>
                  <a:tcPr anchor="ctr"/>
                </a:tc>
                <a:tc>
                  <a:txBody>
                    <a:bodyPr/>
                    <a:lstStyle/>
                    <a:p>
                      <a:pPr algn="ctr">
                        <a:lnSpc>
                          <a:spcPct val="100000"/>
                        </a:lnSpc>
                      </a:pPr>
                      <a:r>
                        <a:rPr lang="en-US" altLang="zh-CN" sz="900" dirty="0" smtClean="0"/>
                        <a:t>Particle 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smtClean="0"/>
                        <a:t>JFHA-NaHA-1-F/P</a:t>
                      </a:r>
                      <a:endParaRPr lang="zh-CN" altLang="en-US" sz="900" b="0" dirty="0"/>
                    </a:p>
                  </a:txBody>
                  <a:tcPr anchor="ctr"/>
                </a:tc>
                <a:tc>
                  <a:txBody>
                    <a:bodyPr/>
                    <a:lstStyle/>
                    <a:p>
                      <a:pPr algn="ctr">
                        <a:lnSpc>
                          <a:spcPct val="100000"/>
                        </a:lnSpc>
                      </a:pPr>
                      <a:r>
                        <a:rPr lang="en-US" altLang="zh-CN" sz="900" dirty="0" smtClean="0"/>
                        <a:t>Black Flake/Powder</a:t>
                      </a:r>
                      <a:endParaRPr lang="zh-CN" altLang="en-US" sz="900" b="0" dirty="0"/>
                    </a:p>
                  </a:txBody>
                  <a:tcPr anchor="ctr"/>
                </a:tc>
                <a:tc>
                  <a:txBody>
                    <a:bodyPr/>
                    <a:lstStyle/>
                    <a:p>
                      <a:pPr algn="ctr">
                        <a:lnSpc>
                          <a:spcPct val="100000"/>
                        </a:lnSpc>
                      </a:pPr>
                      <a:r>
                        <a:rPr lang="en-US" altLang="zh-CN" sz="900" dirty="0" smtClean="0"/>
                        <a:t>70% min</a:t>
                      </a:r>
                      <a:endParaRPr lang="zh-CN" altLang="en-US" sz="900" b="0" dirty="0"/>
                    </a:p>
                  </a:txBody>
                  <a:tcPr anchor="ctr"/>
                </a:tc>
                <a:tc>
                  <a:txBody>
                    <a:bodyPr/>
                    <a:lstStyle/>
                    <a:p>
                      <a:pPr algn="ctr">
                        <a:lnSpc>
                          <a:spcPct val="100000"/>
                        </a:lnSpc>
                      </a:pPr>
                      <a:r>
                        <a:rPr lang="en-US" altLang="zh-CN" sz="900" b="0" dirty="0" smtClean="0"/>
                        <a:t>100%</a:t>
                      </a:r>
                      <a:endParaRPr lang="zh-CN" altLang="en-US" sz="900" b="0" dirty="0"/>
                    </a:p>
                  </a:txBody>
                  <a:tcPr anchor="ctr"/>
                </a:tc>
                <a:tc>
                  <a:txBody>
                    <a:bodyPr/>
                    <a:lstStyle/>
                    <a:p>
                      <a:pPr algn="ctr">
                        <a:lnSpc>
                          <a:spcPct val="100000"/>
                        </a:lnSpc>
                      </a:pPr>
                      <a:r>
                        <a:rPr lang="en-US" altLang="zh-CN" sz="900" dirty="0" smtClean="0"/>
                        <a:t>100-120 mesh</a:t>
                      </a:r>
                      <a:endParaRPr lang="zh-CN" altLang="en-US" sz="900" b="0" dirty="0"/>
                    </a:p>
                  </a:txBody>
                  <a:tcPr anchor="ctr"/>
                </a:tc>
                <a:tc>
                  <a:txBody>
                    <a:bodyPr/>
                    <a:lstStyle/>
                    <a:p>
                      <a:pPr algn="ctr">
                        <a:lnSpc>
                          <a:spcPct val="100000"/>
                        </a:lnSpc>
                      </a:pPr>
                      <a:r>
                        <a:rPr lang="en-US" altLang="zh-CN" sz="900" dirty="0" smtClean="0"/>
                        <a:t>2-4 mm</a:t>
                      </a:r>
                      <a:endParaRPr lang="zh-CN" altLang="en-US" sz="900" b="0" dirty="0"/>
                    </a:p>
                  </a:txBody>
                  <a:tcPr anchor="ctr"/>
                </a:tc>
                <a:extLst>
                  <a:ext uri="{0D108BD9-81ED-4DB2-BD59-A6C34878D82A}">
                    <a16:rowId xmlns:a16="http://schemas.microsoft.com/office/drawing/2014/main" val="10001"/>
                  </a:ext>
                </a:extLst>
              </a:tr>
              <a:tr h="197728">
                <a:tc>
                  <a:txBody>
                    <a:bodyPr/>
                    <a:lstStyle/>
                    <a:p>
                      <a:pPr algn="ctr">
                        <a:lnSpc>
                          <a:spcPct val="100000"/>
                        </a:lnSpc>
                      </a:pPr>
                      <a:r>
                        <a:rPr lang="en-US" altLang="zh-CN" sz="900" dirty="0" smtClean="0"/>
                        <a:t>JFHA-NaHA-2-C/P</a:t>
                      </a:r>
                      <a:endParaRPr lang="zh-CN" altLang="en-US" sz="900" b="0" dirty="0"/>
                    </a:p>
                  </a:txBody>
                  <a:tcPr anchor="ctr"/>
                </a:tc>
                <a:tc>
                  <a:txBody>
                    <a:bodyPr/>
                    <a:lstStyle/>
                    <a:p>
                      <a:pPr algn="ctr">
                        <a:lnSpc>
                          <a:spcPct val="100000"/>
                        </a:lnSpc>
                      </a:pPr>
                      <a:r>
                        <a:rPr lang="en-US" altLang="zh-CN" sz="900" dirty="0" smtClean="0"/>
                        <a:t>Black Flake/Powder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60-65%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95%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100-120 mesh</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2-4 mm</a:t>
                      </a:r>
                      <a:endParaRPr lang="zh-CN" altLang="en-US" sz="900" b="0" dirty="0" smtClean="0"/>
                    </a:p>
                  </a:txBody>
                  <a:tcPr anchor="ctr"/>
                </a:tc>
                <a:extLst>
                  <a:ext uri="{0D108BD9-81ED-4DB2-BD59-A6C34878D82A}">
                    <a16:rowId xmlns:a16="http://schemas.microsoft.com/office/drawing/2014/main" val="10002"/>
                  </a:ext>
                </a:extLst>
              </a:tr>
              <a:tr h="0">
                <a:tc>
                  <a:txBody>
                    <a:bodyPr/>
                    <a:lstStyle/>
                    <a:p>
                      <a:pPr algn="ctr">
                        <a:lnSpc>
                          <a:spcPct val="100000"/>
                        </a:lnSpc>
                      </a:pPr>
                      <a:r>
                        <a:rPr lang="en-US" altLang="zh-CN" sz="900" dirty="0" smtClean="0"/>
                        <a:t>JFHA-NaHA-3-P</a:t>
                      </a:r>
                      <a:endParaRPr lang="zh-CN" altLang="en-US" sz="900" b="0" dirty="0"/>
                    </a:p>
                  </a:txBody>
                  <a:tcPr anchor="ctr"/>
                </a:tc>
                <a:tc>
                  <a:txBody>
                    <a:bodyPr/>
                    <a:lstStyle/>
                    <a:p>
                      <a:pPr algn="ctr">
                        <a:lnSpc>
                          <a:spcPct val="100000"/>
                        </a:lnSpc>
                      </a:pPr>
                      <a:r>
                        <a:rPr lang="en-US" altLang="zh-CN" sz="900" dirty="0" smtClean="0"/>
                        <a:t>Black 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50%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90%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100-120 mesh</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a:t>
                      </a:r>
                      <a:endParaRPr lang="zh-CN" altLang="en-US" sz="900" b="0" dirty="0" smtClean="0"/>
                    </a:p>
                  </a:txBody>
                  <a:tcPr anchor="ctr"/>
                </a:tc>
                <a:extLst>
                  <a:ext uri="{0D108BD9-81ED-4DB2-BD59-A6C34878D82A}">
                    <a16:rowId xmlns:a16="http://schemas.microsoft.com/office/drawing/2014/main" val="10003"/>
                  </a:ext>
                </a:extLst>
              </a:tr>
            </a:tbl>
          </a:graphicData>
        </a:graphic>
      </p:graphicFrame>
      <p:pic>
        <p:nvPicPr>
          <p:cNvPr id="18" name="Picture 2" descr="F:\云盘同步文件夹\同步文件夹2\业务\景丰腐植酸\阿里巴巴素材\上传阿里巴巴2\英文产品主图\新logo humate cryst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338189"/>
            <a:ext cx="1221959" cy="12219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0" name="矩形 19"/>
          <p:cNvSpPr/>
          <p:nvPr/>
        </p:nvSpPr>
        <p:spPr>
          <a:xfrm>
            <a:off x="1418536" y="144964"/>
            <a:ext cx="3454087"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Sodium </a:t>
            </a:r>
            <a:r>
              <a:rPr lang="en-US" altLang="zh-CN" sz="1600" b="1" i="1" dirty="0" err="1" smtClean="0">
                <a:solidFill>
                  <a:srgbClr val="F36C00"/>
                </a:solidFill>
                <a:latin typeface="微软雅黑" panose="020B0503020204020204" pitchFamily="34" charset="-122"/>
                <a:ea typeface="微软雅黑" panose="020B0503020204020204" pitchFamily="34" charset="-122"/>
              </a:rPr>
              <a:t>Humate</a:t>
            </a:r>
            <a:r>
              <a:rPr lang="en-US" altLang="zh-CN" sz="1600" b="1" i="1" dirty="0" smtClean="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3"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7"/>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483768" y="699542"/>
            <a:ext cx="2448272" cy="246221"/>
            <a:chOff x="88895" y="-953"/>
            <a:chExt cx="3603308"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336214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Amino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1302243563"/>
              </p:ext>
            </p:extLst>
          </p:nvPr>
        </p:nvGraphicFramePr>
        <p:xfrm>
          <a:off x="2483768" y="987574"/>
          <a:ext cx="6264696" cy="82296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8640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64807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576064">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smtClean="0"/>
                        <a:t>Product Code</a:t>
                      </a:r>
                      <a:endParaRPr lang="zh-CN" altLang="en-US" sz="900" b="1" dirty="0"/>
                    </a:p>
                  </a:txBody>
                  <a:tcPr anchor="ctr"/>
                </a:tc>
                <a:tc>
                  <a:txBody>
                    <a:bodyPr/>
                    <a:lstStyle/>
                    <a:p>
                      <a:pPr algn="ctr">
                        <a:lnSpc>
                          <a:spcPct val="100000"/>
                        </a:lnSpc>
                      </a:pPr>
                      <a:r>
                        <a:rPr lang="en-US" altLang="zh-CN" sz="900" dirty="0" smtClean="0"/>
                        <a:t>Appearance</a:t>
                      </a:r>
                      <a:endParaRPr lang="zh-CN" altLang="en-US" sz="900" b="1" dirty="0"/>
                    </a:p>
                  </a:txBody>
                  <a:tcPr anchor="ctr"/>
                </a:tc>
                <a:tc>
                  <a:txBody>
                    <a:bodyPr/>
                    <a:lstStyle/>
                    <a:p>
                      <a:pPr algn="ctr">
                        <a:lnSpc>
                          <a:spcPct val="100000"/>
                        </a:lnSpc>
                      </a:pPr>
                      <a:r>
                        <a:rPr lang="en-US" altLang="zh-CN" sz="900" b="1" dirty="0" smtClean="0"/>
                        <a:t>Amino </a:t>
                      </a:r>
                      <a:r>
                        <a:rPr lang="en-US" altLang="zh-CN" sz="900" b="1" dirty="0" smtClean="0"/>
                        <a:t>Acid</a:t>
                      </a:r>
                      <a:endParaRPr lang="zh-CN" altLang="en-US" sz="900" b="1" dirty="0"/>
                    </a:p>
                  </a:txBody>
                  <a:tcPr anchor="ctr"/>
                </a:tc>
                <a:tc>
                  <a:txBody>
                    <a:bodyPr/>
                    <a:lstStyle/>
                    <a:p>
                      <a:pPr algn="ctr">
                        <a:lnSpc>
                          <a:spcPct val="100000"/>
                        </a:lnSpc>
                      </a:pPr>
                      <a:r>
                        <a:rPr lang="en-US" altLang="zh-CN" sz="900" dirty="0" smtClean="0"/>
                        <a:t>Humic Acid</a:t>
                      </a:r>
                      <a:endParaRPr lang="zh-CN" altLang="en-US" sz="900" b="1" dirty="0"/>
                    </a:p>
                  </a:txBody>
                  <a:tcPr anchor="ctr"/>
                </a:tc>
                <a:tc>
                  <a:txBody>
                    <a:bodyPr/>
                    <a:lstStyle/>
                    <a:p>
                      <a:pPr algn="ctr">
                        <a:lnSpc>
                          <a:spcPct val="100000"/>
                        </a:lnSpc>
                      </a:pPr>
                      <a:r>
                        <a:rPr lang="en-US" altLang="zh-CN" sz="900" dirty="0" smtClean="0"/>
                        <a:t>Moisture</a:t>
                      </a:r>
                      <a:endParaRPr lang="zh-CN" altLang="en-US" sz="900" b="1" dirty="0"/>
                    </a:p>
                  </a:txBody>
                  <a:tcPr anchor="ctr"/>
                </a:tc>
                <a:tc>
                  <a:txBody>
                    <a:bodyPr/>
                    <a:lstStyle/>
                    <a:p>
                      <a:pPr algn="ctr">
                        <a:lnSpc>
                          <a:spcPct val="100000"/>
                        </a:lnSpc>
                      </a:pPr>
                      <a:r>
                        <a:rPr lang="en-US" altLang="zh-CN" sz="900" b="1" dirty="0" smtClean="0"/>
                        <a:t>Organic Mater</a:t>
                      </a:r>
                      <a:endParaRPr lang="zh-CN" altLang="en-US" sz="900" b="1" dirty="0"/>
                    </a:p>
                  </a:txBody>
                  <a:tcPr anchor="ctr"/>
                </a:tc>
                <a:tc>
                  <a:txBody>
                    <a:bodyPr/>
                    <a:lstStyle/>
                    <a:p>
                      <a:pPr algn="ctr">
                        <a:lnSpc>
                          <a:spcPct val="100000"/>
                        </a:lnSpc>
                      </a:pPr>
                      <a:r>
                        <a:rPr lang="en-US" altLang="zh-CN" sz="900" b="1" dirty="0" smtClean="0"/>
                        <a:t>Amino nitrogen</a:t>
                      </a:r>
                      <a:endParaRPr lang="zh-CN" altLang="en-US" sz="900" b="1" dirty="0"/>
                    </a:p>
                  </a:txBody>
                  <a:tcPr anchor="ctr"/>
                </a:tc>
                <a:tc>
                  <a:txBody>
                    <a:bodyPr/>
                    <a:lstStyle/>
                    <a:p>
                      <a:pPr algn="ctr">
                        <a:lnSpc>
                          <a:spcPct val="100000"/>
                        </a:lnSpc>
                      </a:pPr>
                      <a:r>
                        <a:rPr lang="en-US" altLang="zh-CN" sz="900" dirty="0" smtClean="0"/>
                        <a:t>Grain </a:t>
                      </a:r>
                      <a:r>
                        <a:rPr lang="en-US" altLang="zh-CN" sz="900" dirty="0" smtClean="0"/>
                        <a:t>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900" dirty="0" smtClean="0"/>
                        <a:t>JFHA-AA-1-G</a:t>
                      </a:r>
                      <a:endParaRPr lang="zh-CN" altLang="en-US" sz="900" b="1" dirty="0"/>
                    </a:p>
                  </a:txBody>
                  <a:tcPr anchor="ctr"/>
                </a:tc>
                <a:tc>
                  <a:txBody>
                    <a:bodyPr/>
                    <a:lstStyle/>
                    <a:p>
                      <a:pPr algn="ctr">
                        <a:lnSpc>
                          <a:spcPct val="100000"/>
                        </a:lnSpc>
                      </a:pPr>
                      <a:r>
                        <a:rPr lang="en-US" altLang="zh-CN" sz="900" dirty="0" smtClean="0"/>
                        <a:t>Black Shiny</a:t>
                      </a:r>
                      <a:r>
                        <a:rPr lang="en-US" altLang="zh-CN" sz="900" baseline="0" dirty="0" smtClean="0"/>
                        <a:t> </a:t>
                      </a:r>
                      <a:r>
                        <a:rPr lang="en-US" altLang="zh-CN" sz="900" dirty="0" smtClean="0"/>
                        <a:t>Granule</a:t>
                      </a:r>
                      <a:endParaRPr lang="zh-CN" altLang="en-US" sz="900" b="1" dirty="0"/>
                    </a:p>
                  </a:txBody>
                  <a:tcPr anchor="ctr"/>
                </a:tc>
                <a:tc>
                  <a:txBody>
                    <a:bodyPr/>
                    <a:lstStyle/>
                    <a:p>
                      <a:pPr algn="ctr">
                        <a:lnSpc>
                          <a:spcPct val="100000"/>
                        </a:lnSpc>
                      </a:pPr>
                      <a:r>
                        <a:rPr lang="en-US" altLang="zh-CN" sz="900" b="1" dirty="0" smtClean="0"/>
                        <a:t>5% min</a:t>
                      </a:r>
                      <a:endParaRPr lang="zh-CN" altLang="en-US" sz="900" b="1" dirty="0"/>
                    </a:p>
                  </a:txBody>
                  <a:tcPr anchor="ctr"/>
                </a:tc>
                <a:tc>
                  <a:txBody>
                    <a:bodyPr/>
                    <a:lstStyle/>
                    <a:p>
                      <a:pPr algn="ctr">
                        <a:lnSpc>
                          <a:spcPct val="100000"/>
                        </a:lnSpc>
                      </a:pPr>
                      <a:r>
                        <a:rPr lang="en-US" altLang="zh-CN" sz="900" dirty="0" smtClean="0"/>
                        <a:t>10% min</a:t>
                      </a:r>
                      <a:endParaRPr lang="zh-CN" altLang="en-US" sz="900" b="1" dirty="0"/>
                    </a:p>
                  </a:txBody>
                  <a:tcPr anchor="ctr"/>
                </a:tc>
                <a:tc>
                  <a:txBody>
                    <a:bodyPr/>
                    <a:lstStyle/>
                    <a:p>
                      <a:pPr algn="ctr">
                        <a:lnSpc>
                          <a:spcPct val="100000"/>
                        </a:lnSpc>
                      </a:pPr>
                      <a:r>
                        <a:rPr lang="en-US" altLang="zh-CN" sz="900" dirty="0" smtClean="0"/>
                        <a:t>1% max</a:t>
                      </a:r>
                      <a:endParaRPr lang="zh-CN" altLang="en-US" sz="900" b="1" dirty="0"/>
                    </a:p>
                  </a:txBody>
                  <a:tcPr anchor="ctr"/>
                </a:tc>
                <a:tc>
                  <a:txBody>
                    <a:bodyPr/>
                    <a:lstStyle/>
                    <a:p>
                      <a:pPr algn="ctr">
                        <a:lnSpc>
                          <a:spcPct val="100000"/>
                        </a:lnSpc>
                      </a:pPr>
                      <a:r>
                        <a:rPr lang="en-US" altLang="zh-CN" sz="900" b="1" dirty="0" smtClean="0"/>
                        <a:t>25% min</a:t>
                      </a:r>
                      <a:endParaRPr lang="zh-CN" altLang="en-US" sz="900" b="1" dirty="0"/>
                    </a:p>
                  </a:txBody>
                  <a:tcPr anchor="ctr"/>
                </a:tc>
                <a:tc>
                  <a:txBody>
                    <a:bodyPr/>
                    <a:lstStyle/>
                    <a:p>
                      <a:pPr algn="ctr">
                        <a:lnSpc>
                          <a:spcPct val="100000"/>
                        </a:lnSpc>
                      </a:pPr>
                      <a:r>
                        <a:rPr lang="en-US" altLang="zh-CN" sz="900" b="1" dirty="0" smtClean="0"/>
                        <a:t>16%</a:t>
                      </a:r>
                      <a:r>
                        <a:rPr lang="en-US" altLang="zh-CN" sz="900" b="1" baseline="0" dirty="0" smtClean="0"/>
                        <a:t> min</a:t>
                      </a:r>
                      <a:endParaRPr lang="zh-CN" altLang="en-US" sz="900" b="1" dirty="0"/>
                    </a:p>
                  </a:txBody>
                  <a:tcPr anchor="ctr"/>
                </a:tc>
                <a:tc>
                  <a:txBody>
                    <a:bodyPr/>
                    <a:lstStyle/>
                    <a:p>
                      <a:pPr algn="ctr">
                        <a:lnSpc>
                          <a:spcPct val="100000"/>
                        </a:lnSpc>
                      </a:pPr>
                      <a:r>
                        <a:rPr lang="en-US" altLang="zh-CN" sz="900" b="1" dirty="0" smtClean="0"/>
                        <a:t>2-4 mm</a:t>
                      </a:r>
                      <a:endParaRPr lang="zh-CN" altLang="en-US" sz="900" b="1"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JFHA-AA-2-G</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Black Shiny</a:t>
                      </a:r>
                      <a:r>
                        <a:rPr lang="en-US" altLang="zh-CN" sz="900" baseline="0" dirty="0" smtClean="0"/>
                        <a:t> </a:t>
                      </a:r>
                      <a:r>
                        <a:rPr lang="en-US" altLang="zh-CN" sz="900" dirty="0" smtClean="0"/>
                        <a:t>Granule</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10% min</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15% min</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 max</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45% min</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12%</a:t>
                      </a:r>
                      <a:r>
                        <a:rPr lang="en-US" altLang="zh-CN" sz="900" b="1" baseline="0" dirty="0" smtClean="0"/>
                        <a:t> min</a:t>
                      </a:r>
                      <a:endParaRPr lang="zh-CN" altLang="en-US" sz="9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2-4 mm</a:t>
                      </a:r>
                      <a:endParaRPr lang="zh-CN" altLang="en-US" sz="900" b="1" dirty="0" smtClean="0"/>
                    </a:p>
                  </a:txBody>
                  <a:tcPr anchor="ctr"/>
                </a:tc>
                <a:extLst>
                  <a:ext uri="{0D108BD9-81ED-4DB2-BD59-A6C34878D82A}">
                    <a16:rowId xmlns:a16="http://schemas.microsoft.com/office/drawing/2014/main" val="10002"/>
                  </a:ext>
                </a:extLst>
              </a:tr>
            </a:tbl>
          </a:graphicData>
        </a:graphic>
      </p:graphicFrame>
      <p:grpSp>
        <p:nvGrpSpPr>
          <p:cNvPr id="29" name="组合 14"/>
          <p:cNvGrpSpPr/>
          <p:nvPr/>
        </p:nvGrpSpPr>
        <p:grpSpPr bwMode="auto">
          <a:xfrm>
            <a:off x="2516085" y="2037497"/>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2516085" y="2390006"/>
          <a:ext cx="6304387" cy="979552"/>
        </p:xfrm>
        <a:graphic>
          <a:graphicData uri="http://schemas.openxmlformats.org/drawingml/2006/table">
            <a:tbl>
              <a:tblPr firstRow="1" bandRow="1">
                <a:tableStyleId>{68D230F3-CF80-4859-8CE7-A43EE81993B5}</a:tableStyleId>
              </a:tblPr>
              <a:tblGrid>
                <a:gridCol w="399729">
                  <a:extLst>
                    <a:ext uri="{9D8B030D-6E8A-4147-A177-3AD203B41FA5}">
                      <a16:colId xmlns:a16="http://schemas.microsoft.com/office/drawing/2014/main" val="20000"/>
                    </a:ext>
                  </a:extLst>
                </a:gridCol>
                <a:gridCol w="5904658">
                  <a:extLst>
                    <a:ext uri="{9D8B030D-6E8A-4147-A177-3AD203B41FA5}">
                      <a16:colId xmlns:a16="http://schemas.microsoft.com/office/drawing/2014/main" val="20001"/>
                    </a:ext>
                  </a:extLst>
                </a:gridCol>
              </a:tblGrid>
              <a:tr h="253752">
                <a:tc>
                  <a:txBody>
                    <a:bodyPr/>
                    <a:lstStyle/>
                    <a:p>
                      <a:pPr algn="ctr">
                        <a:lnSpc>
                          <a:spcPct val="100000"/>
                        </a:lnSpc>
                      </a:pPr>
                      <a:r>
                        <a:rPr lang="en-US" altLang="zh-CN" sz="900" b="0" dirty="0" smtClean="0"/>
                        <a:t>1.</a:t>
                      </a:r>
                      <a:endParaRPr lang="zh-CN" altLang="en-US" sz="900" b="0" dirty="0"/>
                    </a:p>
                  </a:txBody>
                  <a:tcPr anchor="ctr"/>
                </a:tc>
                <a:tc>
                  <a:txBody>
                    <a:bodyPr/>
                    <a:lstStyle/>
                    <a:p>
                      <a:r>
                        <a:rPr lang="en-US" altLang="zh-CN" sz="900" b="0" i="0" kern="1200" dirty="0" smtClean="0">
                          <a:solidFill>
                            <a:schemeClr val="tx1"/>
                          </a:solidFill>
                          <a:effectLst/>
                          <a:latin typeface="+mn-lt"/>
                          <a:ea typeface="+mn-ea"/>
                          <a:cs typeface="+mn-cs"/>
                        </a:rPr>
                        <a:t>Provide plants with necessary amino acid and peptides also largely save the energy for their synthesis.</a:t>
                      </a:r>
                      <a:endParaRPr lang="en-US" altLang="zh-CN" sz="9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0"/>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Enhanced capability to counter stress condition ( drought, hot or cold temperature, transplanting stress etc.) and disease.</a:t>
                      </a:r>
                      <a:endParaRPr lang="en-US" altLang="zh-CN" sz="9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Soluble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will help to slow release nitrogen and release locked-up phosphorus also activate the micro element in the oil to increase fertility.</a:t>
                      </a:r>
                      <a:endParaRPr lang="en-US" altLang="zh-CN" sz="9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107504" y="3363838"/>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107504" y="3693006"/>
          <a:ext cx="8712968" cy="822960"/>
        </p:xfrm>
        <a:graphic>
          <a:graphicData uri="http://schemas.openxmlformats.org/drawingml/2006/table">
            <a:tbl>
              <a:tblPr firstRow="1" bandRow="1">
                <a:tableStyleId>{68D230F3-CF80-4859-8CE7-A43EE81993B5}</a:tableStyleId>
              </a:tblPr>
              <a:tblGrid>
                <a:gridCol w="552445">
                  <a:extLst>
                    <a:ext uri="{9D8B030D-6E8A-4147-A177-3AD203B41FA5}">
                      <a16:colId xmlns:a16="http://schemas.microsoft.com/office/drawing/2014/main" val="20000"/>
                    </a:ext>
                  </a:extLst>
                </a:gridCol>
                <a:gridCol w="8160523">
                  <a:extLst>
                    <a:ext uri="{9D8B030D-6E8A-4147-A177-3AD203B41FA5}">
                      <a16:colId xmlns:a16="http://schemas.microsoft.com/office/drawing/2014/main" val="20001"/>
                    </a:ext>
                  </a:extLst>
                </a:gridCol>
              </a:tblGrid>
              <a:tr h="120013">
                <a:tc>
                  <a:txBody>
                    <a:bodyPr/>
                    <a:lstStyle/>
                    <a:p>
                      <a:pPr algn="ctr">
                        <a:lnSpc>
                          <a:spcPct val="100000"/>
                        </a:lnSpc>
                      </a:pPr>
                      <a:r>
                        <a:rPr lang="en-US" altLang="zh-CN" sz="900" b="0" dirty="0" smtClean="0"/>
                        <a:t>1.</a:t>
                      </a:r>
                      <a:endParaRPr lang="zh-CN" altLang="en-US" sz="900" b="0" dirty="0"/>
                    </a:p>
                  </a:txBody>
                  <a:tcPr anchor="ctr"/>
                </a:tc>
                <a:tc>
                  <a:txBody>
                    <a:bodyPr/>
                    <a:lstStyle/>
                    <a:p>
                      <a:r>
                        <a:rPr lang="en-US" altLang="zh-CN" sz="900" b="0" dirty="0" smtClean="0"/>
                        <a:t>Base fertilizer : For field crop, 50-100kgs/ha per crop season.</a:t>
                      </a:r>
                      <a:endParaRPr lang="en-US" altLang="zh-CN" sz="900" b="0" dirty="0"/>
                    </a:p>
                  </a:txBody>
                  <a:tcPr anchor="ctr"/>
                </a:tc>
                <a:extLst>
                  <a:ext uri="{0D108BD9-81ED-4DB2-BD59-A6C34878D82A}">
                    <a16:rowId xmlns:a16="http://schemas.microsoft.com/office/drawing/2014/main" val="10000"/>
                  </a:ext>
                </a:extLst>
              </a:tr>
              <a:tr h="1920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dirty="0" smtClean="0"/>
                        <a:t>For fruit trees, 10-kgs per plant.</a:t>
                      </a:r>
                      <a:r>
                        <a:rPr lang="en-US" altLang="zh-CN" sz="1800" kern="1200" dirty="0" smtClean="0">
                          <a:effectLst/>
                        </a:rPr>
                        <a:t> </a:t>
                      </a:r>
                      <a:r>
                        <a:rPr lang="en-US" altLang="zh-CN" sz="900" dirty="0" smtClean="0"/>
                        <a:t>For vegetables, 1-2kg/m2.</a:t>
                      </a:r>
                      <a:endParaRPr lang="en-US" altLang="zh-CN" sz="1800" b="0" i="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r>
                        <a:rPr lang="en-US" altLang="zh-CN" sz="900" dirty="0" smtClean="0"/>
                        <a:t>Mix additive: 30-60kgs per ton of composite.(suggested mix use with Urea and MAP DAP)</a:t>
                      </a:r>
                      <a:endParaRPr lang="en-US" altLang="zh-CN" sz="900" dirty="0"/>
                    </a:p>
                  </a:txBody>
                  <a:tcPr anchor="ctr"/>
                </a:tc>
                <a:extLst>
                  <a:ext uri="{0D108BD9-81ED-4DB2-BD59-A6C34878D82A}">
                    <a16:rowId xmlns:a16="http://schemas.microsoft.com/office/drawing/2014/main" val="10002"/>
                  </a:ext>
                </a:extLst>
              </a:tr>
            </a:tbl>
          </a:graphicData>
        </a:graphic>
      </p:graphicFrame>
      <p:pic>
        <p:nvPicPr>
          <p:cNvPr id="2051" name="Picture 3" descr="E:\腾讯微云同步盘\同步文件夹2\业务\景丰腐植酸\阿里巴巴素材\上传阿里巴巴2\产品主图\新logo amino hum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799568"/>
            <a:ext cx="2348246" cy="234824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2" name="矩形 21"/>
          <p:cNvSpPr/>
          <p:nvPr/>
        </p:nvSpPr>
        <p:spPr>
          <a:xfrm>
            <a:off x="1418536" y="144964"/>
            <a:ext cx="2470548" cy="338554"/>
          </a:xfrm>
          <a:prstGeom prst="rect">
            <a:avLst/>
          </a:prstGeom>
        </p:spPr>
        <p:txBody>
          <a:bodyPr wrap="none">
            <a:spAutoFit/>
          </a:bodyPr>
          <a:lstStyle/>
          <a:p>
            <a:r>
              <a:rPr lang="en-US" altLang="zh-CN" sz="1600" b="1" i="1" dirty="0" err="1" smtClean="0">
                <a:solidFill>
                  <a:srgbClr val="F36C00"/>
                </a:solidFill>
                <a:latin typeface="微软雅黑" panose="020B0503020204020204" pitchFamily="34" charset="-122"/>
                <a:ea typeface="微软雅黑" panose="020B0503020204020204" pitchFamily="34" charset="-122"/>
              </a:rPr>
              <a:t>Humic</a:t>
            </a:r>
            <a:r>
              <a:rPr lang="en-US" altLang="zh-CN" sz="1600" b="1" i="1" dirty="0" smtClean="0">
                <a:solidFill>
                  <a:srgbClr val="F36C00"/>
                </a:solidFill>
                <a:latin typeface="微软雅黑" panose="020B0503020204020204" pitchFamily="34" charset="-122"/>
                <a:ea typeface="微软雅黑" panose="020B0503020204020204" pitchFamily="34" charset="-122"/>
              </a:rPr>
              <a:t> Amino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4"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5"/>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483768" y="699542"/>
            <a:ext cx="4752528"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Bio </a:t>
              </a:r>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Powder </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2162002983"/>
              </p:ext>
            </p:extLst>
          </p:nvPr>
        </p:nvGraphicFramePr>
        <p:xfrm>
          <a:off x="2483768" y="915566"/>
          <a:ext cx="6480720" cy="96012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8640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648072">
                  <a:extLst>
                    <a:ext uri="{9D8B030D-6E8A-4147-A177-3AD203B41FA5}">
                      <a16:colId xmlns:a16="http://schemas.microsoft.com/office/drawing/2014/main" val="20002"/>
                    </a:ext>
                  </a:extLst>
                </a:gridCol>
                <a:gridCol w="576064">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1152128">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smtClean="0"/>
                        <a:t>Product Code</a:t>
                      </a:r>
                      <a:endParaRPr lang="zh-CN" altLang="en-US" sz="900" b="1" dirty="0"/>
                    </a:p>
                  </a:txBody>
                  <a:tcPr anchor="ctr"/>
                </a:tc>
                <a:tc>
                  <a:txBody>
                    <a:bodyPr/>
                    <a:lstStyle/>
                    <a:p>
                      <a:pPr algn="ctr">
                        <a:lnSpc>
                          <a:spcPct val="100000"/>
                        </a:lnSpc>
                      </a:pPr>
                      <a:r>
                        <a:rPr lang="en-US" altLang="zh-CN" sz="900" dirty="0" smtClean="0"/>
                        <a:t>Appearance</a:t>
                      </a:r>
                      <a:endParaRPr lang="zh-CN" altLang="en-US" sz="900" b="1" dirty="0"/>
                    </a:p>
                  </a:txBody>
                  <a:tcPr anchor="ctr"/>
                </a:tc>
                <a:tc>
                  <a:txBody>
                    <a:bodyPr/>
                    <a:lstStyle/>
                    <a:p>
                      <a:pPr algn="ctr">
                        <a:lnSpc>
                          <a:spcPct val="100000"/>
                        </a:lnSpc>
                      </a:pPr>
                      <a:r>
                        <a:rPr lang="en-US" altLang="zh-CN" sz="900" b="1" dirty="0" smtClean="0"/>
                        <a:t>Bio </a:t>
                      </a:r>
                      <a:r>
                        <a:rPr lang="en-US" altLang="zh-CN" sz="900" b="1" dirty="0" err="1" smtClean="0"/>
                        <a:t>Fulvic</a:t>
                      </a:r>
                      <a:r>
                        <a:rPr lang="en-US" altLang="zh-CN" sz="900" b="1" dirty="0" smtClean="0"/>
                        <a:t> Acid</a:t>
                      </a:r>
                      <a:endParaRPr lang="zh-CN" altLang="en-US" sz="900" b="1" dirty="0"/>
                    </a:p>
                  </a:txBody>
                  <a:tcPr anchor="ctr"/>
                </a:tc>
                <a:tc>
                  <a:txBody>
                    <a:bodyPr/>
                    <a:lstStyle/>
                    <a:p>
                      <a:pPr algn="ctr">
                        <a:lnSpc>
                          <a:spcPct val="100000"/>
                        </a:lnSpc>
                      </a:pPr>
                      <a:r>
                        <a:rPr lang="en-US" altLang="zh-CN" sz="900" dirty="0" smtClean="0"/>
                        <a:t>K2O</a:t>
                      </a:r>
                      <a:endParaRPr lang="zh-CN" altLang="en-US" sz="900" b="1" dirty="0"/>
                    </a:p>
                  </a:txBody>
                  <a:tcPr anchor="ctr"/>
                </a:tc>
                <a:tc>
                  <a:txBody>
                    <a:bodyPr/>
                    <a:lstStyle/>
                    <a:p>
                      <a:pPr algn="ctr">
                        <a:lnSpc>
                          <a:spcPct val="100000"/>
                        </a:lnSpc>
                      </a:pPr>
                      <a:r>
                        <a:rPr lang="en-US" altLang="zh-CN" sz="900" dirty="0" smtClean="0"/>
                        <a:t>Moisture</a:t>
                      </a:r>
                      <a:endParaRPr lang="zh-CN" altLang="en-US" sz="900" b="1" dirty="0"/>
                    </a:p>
                  </a:txBody>
                  <a:tcPr anchor="ctr"/>
                </a:tc>
                <a:tc>
                  <a:txBody>
                    <a:bodyPr/>
                    <a:lstStyle/>
                    <a:p>
                      <a:pPr algn="ctr">
                        <a:lnSpc>
                          <a:spcPct val="100000"/>
                        </a:lnSpc>
                      </a:pPr>
                      <a:r>
                        <a:rPr lang="en-US" altLang="zh-CN" sz="900" b="1" dirty="0" smtClean="0"/>
                        <a:t>Organic Mater</a:t>
                      </a:r>
                      <a:endParaRPr lang="zh-CN" altLang="en-US" sz="900" b="1" dirty="0"/>
                    </a:p>
                  </a:txBody>
                  <a:tcPr anchor="ctr"/>
                </a:tc>
                <a:tc>
                  <a:txBody>
                    <a:bodyPr/>
                    <a:lstStyle/>
                    <a:p>
                      <a:pPr algn="ctr">
                        <a:lnSpc>
                          <a:spcPct val="100000"/>
                        </a:lnSpc>
                      </a:pPr>
                      <a:r>
                        <a:rPr lang="en-US" altLang="zh-CN" sz="900" b="1" dirty="0" smtClean="0"/>
                        <a:t>Water</a:t>
                      </a:r>
                      <a:r>
                        <a:rPr lang="en-US" altLang="zh-CN" sz="900" b="1" baseline="0" dirty="0" smtClean="0"/>
                        <a:t> Solubility</a:t>
                      </a:r>
                      <a:endParaRPr lang="zh-CN" altLang="en-US" sz="900" b="1" dirty="0"/>
                    </a:p>
                  </a:txBody>
                  <a:tcPr anchor="ctr"/>
                </a:tc>
                <a:tc>
                  <a:txBody>
                    <a:bodyPr/>
                    <a:lstStyle/>
                    <a:p>
                      <a:pPr algn="ctr">
                        <a:lnSpc>
                          <a:spcPct val="100000"/>
                        </a:lnSpc>
                      </a:pPr>
                      <a:r>
                        <a:rPr lang="en-US" altLang="zh-CN" sz="900" dirty="0" err="1" smtClean="0"/>
                        <a:t>Partical</a:t>
                      </a:r>
                      <a:r>
                        <a:rPr lang="en-US" altLang="zh-CN" sz="900" dirty="0" smtClean="0"/>
                        <a:t> 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700" b="0" dirty="0" smtClean="0"/>
                        <a:t>JFHA-BFA-P</a:t>
                      </a:r>
                      <a:endParaRPr lang="zh-CN" altLang="en-US" sz="700" b="0" dirty="0"/>
                    </a:p>
                  </a:txBody>
                  <a:tcPr anchor="ctr"/>
                </a:tc>
                <a:tc>
                  <a:txBody>
                    <a:bodyPr/>
                    <a:lstStyle/>
                    <a:p>
                      <a:pPr algn="ctr">
                        <a:lnSpc>
                          <a:spcPct val="100000"/>
                        </a:lnSpc>
                      </a:pPr>
                      <a:r>
                        <a:rPr lang="en-US" altLang="zh-CN" sz="700" b="0" dirty="0" smtClean="0"/>
                        <a:t>Brown</a:t>
                      </a:r>
                      <a:r>
                        <a:rPr lang="en-US" altLang="zh-CN" sz="700" b="0" baseline="0" dirty="0" smtClean="0"/>
                        <a:t> Powder</a:t>
                      </a:r>
                      <a:endParaRPr lang="zh-CN" altLang="en-US" sz="700" b="0" dirty="0"/>
                    </a:p>
                  </a:txBody>
                  <a:tcPr anchor="ctr"/>
                </a:tc>
                <a:tc>
                  <a:txBody>
                    <a:bodyPr/>
                    <a:lstStyle/>
                    <a:p>
                      <a:pPr algn="ctr">
                        <a:lnSpc>
                          <a:spcPct val="100000"/>
                        </a:lnSpc>
                      </a:pPr>
                      <a:r>
                        <a:rPr lang="en-US" altLang="zh-CN" sz="700" b="0" dirty="0" smtClean="0"/>
                        <a:t>60% min</a:t>
                      </a:r>
                      <a:endParaRPr lang="zh-CN" altLang="en-US" sz="700" b="0" dirty="0"/>
                    </a:p>
                  </a:txBody>
                  <a:tcPr anchor="ctr"/>
                </a:tc>
                <a:tc>
                  <a:txBody>
                    <a:bodyPr/>
                    <a:lstStyle/>
                    <a:p>
                      <a:pPr algn="ctr">
                        <a:lnSpc>
                          <a:spcPct val="100000"/>
                        </a:lnSpc>
                      </a:pPr>
                      <a:r>
                        <a:rPr lang="en-US" altLang="zh-CN" sz="700" b="0" dirty="0" smtClean="0"/>
                        <a:t>12% min</a:t>
                      </a:r>
                      <a:endParaRPr lang="zh-CN" altLang="en-US" sz="700" b="0" dirty="0"/>
                    </a:p>
                  </a:txBody>
                  <a:tcPr anchor="ctr"/>
                </a:tc>
                <a:tc>
                  <a:txBody>
                    <a:bodyPr/>
                    <a:lstStyle/>
                    <a:p>
                      <a:pPr algn="ctr">
                        <a:lnSpc>
                          <a:spcPct val="100000"/>
                        </a:lnSpc>
                      </a:pPr>
                      <a:r>
                        <a:rPr lang="en-US" altLang="zh-CN" sz="700" b="0" dirty="0" smtClean="0"/>
                        <a:t>1% max</a:t>
                      </a:r>
                      <a:endParaRPr lang="zh-CN" altLang="en-US" sz="700" b="0" dirty="0"/>
                    </a:p>
                  </a:txBody>
                  <a:tcPr anchor="ctr"/>
                </a:tc>
                <a:tc>
                  <a:txBody>
                    <a:bodyPr/>
                    <a:lstStyle/>
                    <a:p>
                      <a:pPr algn="ctr">
                        <a:lnSpc>
                          <a:spcPct val="100000"/>
                        </a:lnSpc>
                      </a:pPr>
                      <a:r>
                        <a:rPr lang="en-US" altLang="zh-CN" sz="700" b="0" dirty="0" smtClean="0"/>
                        <a:t>60% min</a:t>
                      </a:r>
                      <a:endParaRPr lang="zh-CN" altLang="en-US" sz="700" b="0" dirty="0"/>
                    </a:p>
                  </a:txBody>
                  <a:tcPr anchor="ctr"/>
                </a:tc>
                <a:tc>
                  <a:txBody>
                    <a:bodyPr/>
                    <a:lstStyle/>
                    <a:p>
                      <a:pPr algn="ctr">
                        <a:lnSpc>
                          <a:spcPct val="100000"/>
                        </a:lnSpc>
                      </a:pPr>
                      <a:r>
                        <a:rPr lang="en-US" altLang="zh-CN" sz="700" b="0" dirty="0" smtClean="0"/>
                        <a:t>100%</a:t>
                      </a:r>
                      <a:endParaRPr lang="zh-CN" altLang="en-US" sz="700" b="0" dirty="0"/>
                    </a:p>
                  </a:txBody>
                  <a:tcPr anchor="ctr"/>
                </a:tc>
                <a:tc>
                  <a:txBody>
                    <a:bodyPr/>
                    <a:lstStyle/>
                    <a:p>
                      <a:pPr algn="ctr">
                        <a:lnSpc>
                          <a:spcPct val="100000"/>
                        </a:lnSpc>
                      </a:pPr>
                      <a:r>
                        <a:rPr lang="en-US" altLang="zh-CN" sz="700" b="0" dirty="0" smtClean="0"/>
                        <a:t>80-100 mesh</a:t>
                      </a:r>
                      <a:endParaRPr lang="zh-CN" altLang="en-US" sz="700" b="0" dirty="0"/>
                    </a:p>
                  </a:txBody>
                  <a:tcPr anchor="ctr"/>
                </a:tc>
                <a:extLst>
                  <a:ext uri="{0D108BD9-81ED-4DB2-BD59-A6C34878D82A}">
                    <a16:rowId xmlns:a16="http://schemas.microsoft.com/office/drawing/2014/main" val="10001"/>
                  </a:ext>
                </a:extLst>
              </a:tr>
              <a:tr h="128820">
                <a:tc>
                  <a:txBody>
                    <a:bodyPr/>
                    <a:lstStyle/>
                    <a:p>
                      <a:pPr algn="ctr">
                        <a:lnSpc>
                          <a:spcPct val="100000"/>
                        </a:lnSpc>
                      </a:pPr>
                      <a:r>
                        <a:rPr lang="en-US" altLang="zh-CN" sz="700" b="0" dirty="0" smtClean="0"/>
                        <a:t>JFHA-BFA-G</a:t>
                      </a:r>
                      <a:endParaRPr lang="zh-CN" altLang="en-US" sz="700" b="0" dirty="0"/>
                    </a:p>
                  </a:txBody>
                  <a:tcPr anchor="ctr"/>
                </a:tc>
                <a:tc>
                  <a:txBody>
                    <a:bodyPr/>
                    <a:lstStyle/>
                    <a:p>
                      <a:pPr algn="ctr">
                        <a:lnSpc>
                          <a:spcPct val="100000"/>
                        </a:lnSpc>
                      </a:pPr>
                      <a:r>
                        <a:rPr lang="en-US" altLang="zh-CN" sz="700" b="0" dirty="0" smtClean="0"/>
                        <a:t>Brown Irregular Granule</a:t>
                      </a:r>
                      <a:endParaRPr lang="zh-CN" altLang="en-US" sz="700" b="0" dirty="0"/>
                    </a:p>
                  </a:txBody>
                  <a:tcPr anchor="ctr"/>
                </a:tc>
                <a:tc>
                  <a:txBody>
                    <a:bodyPr/>
                    <a:lstStyle/>
                    <a:p>
                      <a:pPr algn="ctr">
                        <a:lnSpc>
                          <a:spcPct val="100000"/>
                        </a:lnSpc>
                      </a:pPr>
                      <a:r>
                        <a:rPr lang="en-US" altLang="zh-CN" sz="700" b="0" dirty="0" smtClean="0"/>
                        <a:t>20% min</a:t>
                      </a:r>
                      <a:endParaRPr lang="zh-CN" altLang="en-US" sz="700" b="0" dirty="0"/>
                    </a:p>
                  </a:txBody>
                  <a:tcPr anchor="ctr"/>
                </a:tc>
                <a:tc>
                  <a:txBody>
                    <a:bodyPr/>
                    <a:lstStyle/>
                    <a:p>
                      <a:pPr algn="ctr">
                        <a:lnSpc>
                          <a:spcPct val="100000"/>
                        </a:lnSpc>
                      </a:pPr>
                      <a:r>
                        <a:rPr lang="en-US" altLang="zh-CN" sz="700" b="0" dirty="0" smtClean="0"/>
                        <a:t>5% min</a:t>
                      </a:r>
                      <a:endParaRPr lang="zh-CN" altLang="en-US" sz="700" b="0" dirty="0"/>
                    </a:p>
                  </a:txBody>
                  <a:tcPr anchor="ctr"/>
                </a:tc>
                <a:tc>
                  <a:txBody>
                    <a:bodyPr/>
                    <a:lstStyle/>
                    <a:p>
                      <a:pPr algn="ctr">
                        <a:lnSpc>
                          <a:spcPct val="100000"/>
                        </a:lnSpc>
                      </a:pPr>
                      <a:r>
                        <a:rPr lang="en-US" altLang="zh-CN" sz="700" b="0" dirty="0" smtClean="0"/>
                        <a:t>5% max</a:t>
                      </a:r>
                      <a:endParaRPr lang="zh-CN" altLang="en-US" sz="700" b="0" dirty="0"/>
                    </a:p>
                  </a:txBody>
                  <a:tcPr anchor="ctr"/>
                </a:tc>
                <a:tc>
                  <a:txBody>
                    <a:bodyPr/>
                    <a:lstStyle/>
                    <a:p>
                      <a:pPr algn="ctr">
                        <a:lnSpc>
                          <a:spcPct val="100000"/>
                        </a:lnSpc>
                      </a:pPr>
                      <a:r>
                        <a:rPr lang="en-US" altLang="zh-CN" sz="700" b="0" dirty="0" smtClean="0"/>
                        <a:t>/</a:t>
                      </a:r>
                      <a:endParaRPr lang="zh-CN" altLang="en-US" sz="700" b="0" dirty="0"/>
                    </a:p>
                  </a:txBody>
                  <a:tcPr anchor="ctr"/>
                </a:tc>
                <a:tc>
                  <a:txBody>
                    <a:bodyPr/>
                    <a:lstStyle/>
                    <a:p>
                      <a:pPr algn="ctr">
                        <a:lnSpc>
                          <a:spcPct val="100000"/>
                        </a:lnSpc>
                      </a:pPr>
                      <a:r>
                        <a:rPr lang="en-US" altLang="zh-CN" sz="700" b="0" dirty="0" smtClean="0"/>
                        <a:t>100%</a:t>
                      </a:r>
                      <a:endParaRPr lang="zh-CN" altLang="en-US" sz="700" b="0" dirty="0"/>
                    </a:p>
                  </a:txBody>
                  <a:tcPr anchor="ctr"/>
                </a:tc>
                <a:tc>
                  <a:txBody>
                    <a:bodyPr/>
                    <a:lstStyle/>
                    <a:p>
                      <a:pPr algn="ctr">
                        <a:lnSpc>
                          <a:spcPct val="100000"/>
                        </a:lnSpc>
                      </a:pPr>
                      <a:r>
                        <a:rPr lang="en-US" altLang="zh-CN" sz="700" b="0" dirty="0" smtClean="0"/>
                        <a:t>2-4 mm</a:t>
                      </a:r>
                      <a:endParaRPr lang="zh-CN" altLang="en-US" sz="700" b="0" dirty="0"/>
                    </a:p>
                  </a:txBody>
                  <a:tcPr anchor="ctr"/>
                </a:tc>
                <a:extLst>
                  <a:ext uri="{0D108BD9-81ED-4DB2-BD59-A6C34878D82A}">
                    <a16:rowId xmlns:a16="http://schemas.microsoft.com/office/drawing/2014/main" val="10002"/>
                  </a:ext>
                </a:extLst>
              </a:tr>
              <a:tr h="128820">
                <a:tc>
                  <a:txBody>
                    <a:bodyPr/>
                    <a:lstStyle/>
                    <a:p>
                      <a:pPr algn="ctr">
                        <a:lnSpc>
                          <a:spcPct val="100000"/>
                        </a:lnSpc>
                      </a:pPr>
                      <a:r>
                        <a:rPr lang="en-US" altLang="zh-CN" sz="700" b="0" dirty="0" smtClean="0"/>
                        <a:t>JAHA-BAF-G</a:t>
                      </a:r>
                      <a:endParaRPr lang="zh-CN" altLang="en-US" sz="700" b="0" dirty="0"/>
                    </a:p>
                  </a:txBody>
                  <a:tcPr anchor="ctr"/>
                </a:tc>
                <a:tc>
                  <a:txBody>
                    <a:bodyPr/>
                    <a:lstStyle/>
                    <a:p>
                      <a:pPr algn="ctr">
                        <a:lnSpc>
                          <a:spcPct val="100000"/>
                        </a:lnSpc>
                      </a:pPr>
                      <a:r>
                        <a:rPr lang="en-US" altLang="zh-CN" sz="700" b="0" dirty="0" smtClean="0"/>
                        <a:t>Brown</a:t>
                      </a:r>
                      <a:r>
                        <a:rPr lang="en-US" altLang="zh-CN" sz="700" b="0" baseline="0" dirty="0" smtClean="0"/>
                        <a:t> Round Granule</a:t>
                      </a:r>
                      <a:endParaRPr lang="zh-CN" altLang="en-US" sz="700" b="0" dirty="0"/>
                    </a:p>
                  </a:txBody>
                  <a:tcPr anchor="ctr"/>
                </a:tc>
                <a:tc>
                  <a:txBody>
                    <a:bodyPr/>
                    <a:lstStyle/>
                    <a:p>
                      <a:pPr algn="ctr">
                        <a:lnSpc>
                          <a:spcPct val="100000"/>
                        </a:lnSpc>
                      </a:pPr>
                      <a:r>
                        <a:rPr lang="en-US" altLang="zh-CN" sz="700" b="0" dirty="0" smtClean="0"/>
                        <a:t>50% min</a:t>
                      </a:r>
                      <a:endParaRPr lang="zh-CN" altLang="en-US" sz="700" b="0" dirty="0"/>
                    </a:p>
                  </a:txBody>
                  <a:tcPr anchor="ctr"/>
                </a:tc>
                <a:tc>
                  <a:txBody>
                    <a:bodyPr/>
                    <a:lstStyle/>
                    <a:p>
                      <a:pPr algn="ctr">
                        <a:lnSpc>
                          <a:spcPct val="100000"/>
                        </a:lnSpc>
                      </a:pPr>
                      <a:r>
                        <a:rPr lang="en-US" altLang="zh-CN" sz="700" b="0" dirty="0" smtClean="0"/>
                        <a:t>10% min</a:t>
                      </a:r>
                      <a:endParaRPr lang="zh-CN" altLang="en-US" sz="700" b="0" dirty="0"/>
                    </a:p>
                  </a:txBody>
                  <a:tcPr anchor="ctr"/>
                </a:tc>
                <a:tc>
                  <a:txBody>
                    <a:bodyPr/>
                    <a:lstStyle/>
                    <a:p>
                      <a:pPr algn="ctr">
                        <a:lnSpc>
                          <a:spcPct val="100000"/>
                        </a:lnSpc>
                      </a:pPr>
                      <a:r>
                        <a:rPr lang="en-US" altLang="zh-CN" sz="700" b="0" dirty="0" smtClean="0"/>
                        <a:t>1% max</a:t>
                      </a:r>
                      <a:endParaRPr lang="zh-CN" altLang="en-US" sz="700" b="0" dirty="0"/>
                    </a:p>
                  </a:txBody>
                  <a:tcPr anchor="ctr"/>
                </a:tc>
                <a:tc>
                  <a:txBody>
                    <a:bodyPr/>
                    <a:lstStyle/>
                    <a:p>
                      <a:pPr algn="ctr">
                        <a:lnSpc>
                          <a:spcPct val="100000"/>
                        </a:lnSpc>
                      </a:pPr>
                      <a:r>
                        <a:rPr lang="en-US" altLang="zh-CN" sz="700" b="0" dirty="0" smtClean="0"/>
                        <a:t>50% min</a:t>
                      </a:r>
                      <a:endParaRPr lang="zh-CN" altLang="en-US" sz="700" b="0" dirty="0"/>
                    </a:p>
                  </a:txBody>
                  <a:tcPr anchor="ctr"/>
                </a:tc>
                <a:tc>
                  <a:txBody>
                    <a:bodyPr/>
                    <a:lstStyle/>
                    <a:p>
                      <a:pPr algn="ctr">
                        <a:lnSpc>
                          <a:spcPct val="100000"/>
                        </a:lnSpc>
                      </a:pPr>
                      <a:r>
                        <a:rPr lang="en-US" altLang="zh-CN" sz="700" b="0" dirty="0" smtClean="0"/>
                        <a:t>100%</a:t>
                      </a:r>
                      <a:endParaRPr lang="zh-CN" altLang="en-US" sz="700" b="0" dirty="0"/>
                    </a:p>
                  </a:txBody>
                  <a:tcPr anchor="ctr"/>
                </a:tc>
                <a:tc>
                  <a:txBody>
                    <a:bodyPr/>
                    <a:lstStyle/>
                    <a:p>
                      <a:pPr algn="ctr">
                        <a:lnSpc>
                          <a:spcPct val="100000"/>
                        </a:lnSpc>
                      </a:pPr>
                      <a:r>
                        <a:rPr lang="en-US" altLang="zh-CN" sz="700" b="0" dirty="0" smtClean="0"/>
                        <a:t>2-3 mm</a:t>
                      </a:r>
                      <a:endParaRPr lang="zh-CN" altLang="en-US" sz="700" b="0" dirty="0"/>
                    </a:p>
                  </a:txBody>
                  <a:tcPr anchor="ctr"/>
                </a:tc>
                <a:extLst>
                  <a:ext uri="{0D108BD9-81ED-4DB2-BD59-A6C34878D82A}">
                    <a16:rowId xmlns:a16="http://schemas.microsoft.com/office/drawing/2014/main" val="10003"/>
                  </a:ext>
                </a:extLst>
              </a:tr>
            </a:tbl>
          </a:graphicData>
        </a:graphic>
      </p:graphicFrame>
      <p:grpSp>
        <p:nvGrpSpPr>
          <p:cNvPr id="29" name="组合 14"/>
          <p:cNvGrpSpPr/>
          <p:nvPr/>
        </p:nvGrpSpPr>
        <p:grpSpPr bwMode="auto">
          <a:xfrm>
            <a:off x="2483768" y="2139702"/>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3330118770"/>
              </p:ext>
            </p:extLst>
          </p:nvPr>
        </p:nvGraphicFramePr>
        <p:xfrm>
          <a:off x="2483768" y="2373982"/>
          <a:ext cx="4680520" cy="2286000"/>
        </p:xfrm>
        <a:graphic>
          <a:graphicData uri="http://schemas.openxmlformats.org/drawingml/2006/table">
            <a:tbl>
              <a:tblPr firstRow="1" bandRow="1">
                <a:tableStyleId>{68D230F3-CF80-4859-8CE7-A43EE81993B5}</a:tableStyleId>
              </a:tblPr>
              <a:tblGrid>
                <a:gridCol w="360040">
                  <a:extLst>
                    <a:ext uri="{9D8B030D-6E8A-4147-A177-3AD203B41FA5}">
                      <a16:colId xmlns:a16="http://schemas.microsoft.com/office/drawing/2014/main" val="20000"/>
                    </a:ext>
                  </a:extLst>
                </a:gridCol>
                <a:gridCol w="4320480">
                  <a:extLst>
                    <a:ext uri="{9D8B030D-6E8A-4147-A177-3AD203B41FA5}">
                      <a16:colId xmlns:a16="http://schemas.microsoft.com/office/drawing/2014/main" val="20001"/>
                    </a:ext>
                  </a:extLst>
                </a:gridCol>
              </a:tblGrid>
              <a:tr h="0">
                <a:tc>
                  <a:txBody>
                    <a:bodyPr/>
                    <a:lstStyle/>
                    <a:p>
                      <a:pPr algn="ctr">
                        <a:lnSpc>
                          <a:spcPct val="100000"/>
                        </a:lnSpc>
                      </a:pPr>
                      <a:r>
                        <a:rPr lang="en-US" altLang="zh-CN" sz="900" b="0" dirty="0" smtClean="0"/>
                        <a:t>1.</a:t>
                      </a:r>
                      <a:endParaRPr lang="zh-CN" altLang="en-US" sz="900" b="0" dirty="0"/>
                    </a:p>
                  </a:txBody>
                  <a:tcPr anchor="ctr"/>
                </a:tc>
                <a:tc>
                  <a:txBody>
                    <a:bodyPr/>
                    <a:lstStyle/>
                    <a:p>
                      <a:r>
                        <a:rPr lang="en-US" altLang="zh-CN" sz="900" b="0" i="0" kern="1200" dirty="0" smtClean="0">
                          <a:solidFill>
                            <a:schemeClr val="tx1"/>
                          </a:solidFill>
                          <a:effectLst/>
                          <a:latin typeface="+mn-lt"/>
                          <a:ea typeface="+mn-ea"/>
                          <a:cs typeface="+mn-cs"/>
                        </a:rPr>
                        <a:t>Improve soil structure, decrease soil moisture consuming and balance </a:t>
                      </a:r>
                      <a:r>
                        <a:rPr lang="en-US" altLang="zh-CN" sz="900" b="0" i="0" kern="1200" dirty="0" err="1" smtClean="0">
                          <a:solidFill>
                            <a:schemeClr val="tx1"/>
                          </a:solidFill>
                          <a:effectLst/>
                          <a:latin typeface="+mn-lt"/>
                          <a:ea typeface="+mn-ea"/>
                          <a:cs typeface="+mn-cs"/>
                        </a:rPr>
                        <a:t>ph</a:t>
                      </a:r>
                      <a:r>
                        <a:rPr lang="en-US" altLang="zh-CN" sz="900" b="0" i="0" kern="1200" dirty="0" smtClean="0">
                          <a:solidFill>
                            <a:schemeClr val="tx1"/>
                          </a:solidFill>
                          <a:effectLst/>
                          <a:latin typeface="+mn-lt"/>
                          <a:ea typeface="+mn-ea"/>
                          <a:cs typeface="+mn-cs"/>
                        </a:rPr>
                        <a:t> value of soil.</a:t>
                      </a:r>
                    </a:p>
                  </a:txBody>
                  <a:tcPr anchor="ctr"/>
                </a:tc>
                <a:extLst>
                  <a:ext uri="{0D108BD9-81ED-4DB2-BD59-A6C34878D82A}">
                    <a16:rowId xmlns:a16="http://schemas.microsoft.com/office/drawing/2014/main" val="10000"/>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Improve the effectiveness of pesticides and fertilizer.</a:t>
                      </a:r>
                    </a:p>
                  </a:txBody>
                  <a:tcPr anchor="ctr"/>
                </a:tc>
                <a:extLst>
                  <a:ext uri="{0D108BD9-81ED-4DB2-BD59-A6C34878D82A}">
                    <a16:rowId xmlns:a16="http://schemas.microsoft.com/office/drawing/2014/main" val="10001"/>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Increase water holding capability by shrinking the stoma and provide drought protection.</a:t>
                      </a:r>
                    </a:p>
                  </a:txBody>
                  <a:tcPr anchor="ctr"/>
                </a:tc>
                <a:extLst>
                  <a:ext uri="{0D108BD9-81ED-4DB2-BD59-A6C34878D82A}">
                    <a16:rowId xmlns:a16="http://schemas.microsoft.com/office/drawing/2014/main" val="10002"/>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4.</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smtClean="0">
                          <a:solidFill>
                            <a:schemeClr val="tx1"/>
                          </a:solidFill>
                          <a:effectLst/>
                          <a:latin typeface="+mn-lt"/>
                          <a:ea typeface="+mn-ea"/>
                          <a:cs typeface="+mn-cs"/>
                        </a:rPr>
                        <a:t>Strengthen root system and improve seed germination.</a:t>
                      </a:r>
                    </a:p>
                  </a:txBody>
                  <a:tcPr anchor="ctr"/>
                </a:tc>
                <a:extLst>
                  <a:ext uri="{0D108BD9-81ED-4DB2-BD59-A6C34878D82A}">
                    <a16:rowId xmlns:a16="http://schemas.microsoft.com/office/drawing/2014/main" val="10003"/>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5.</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smtClean="0">
                          <a:solidFill>
                            <a:schemeClr val="tx1"/>
                          </a:solidFill>
                          <a:effectLst/>
                          <a:latin typeface="+mn-lt"/>
                          <a:ea typeface="+mn-ea"/>
                          <a:cs typeface="+mn-cs"/>
                        </a:rPr>
                        <a:t>Good supplement of calcium and sulfur to the foliar of plants.</a:t>
                      </a:r>
                    </a:p>
                  </a:txBody>
                  <a:tcPr anchor="ctr"/>
                </a:tc>
                <a:extLst>
                  <a:ext uri="{0D108BD9-81ED-4DB2-BD59-A6C34878D82A}">
                    <a16:rowId xmlns:a16="http://schemas.microsoft.com/office/drawing/2014/main" val="10004"/>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6.</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smtClean="0">
                          <a:solidFill>
                            <a:schemeClr val="tx1"/>
                          </a:solidFill>
                          <a:effectLst/>
                          <a:latin typeface="+mn-lt"/>
                          <a:ea typeface="+mn-ea"/>
                          <a:cs typeface="+mn-cs"/>
                        </a:rPr>
                        <a:t>Improve the form of enzyme of plants and quality of plants.</a:t>
                      </a:r>
                    </a:p>
                  </a:txBody>
                  <a:tcPr anchor="ctr"/>
                </a:tc>
                <a:extLst>
                  <a:ext uri="{0D108BD9-81ED-4DB2-BD59-A6C34878D82A}">
                    <a16:rowId xmlns:a16="http://schemas.microsoft.com/office/drawing/2014/main" val="10005"/>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7.</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Convert and chelate trace elements and improve nutrients uptake by plants.</a:t>
                      </a:r>
                    </a:p>
                  </a:txBody>
                  <a:tcPr anchor="ctr"/>
                </a:tc>
                <a:extLst>
                  <a:ext uri="{0D108BD9-81ED-4DB2-BD59-A6C34878D82A}">
                    <a16:rowId xmlns:a16="http://schemas.microsoft.com/office/drawing/2014/main" val="10006"/>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8.</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Stimulate growth and increase yield.</a:t>
                      </a:r>
                    </a:p>
                  </a:txBody>
                  <a:tcPr anchor="ctr"/>
                </a:tc>
                <a:extLst>
                  <a:ext uri="{0D108BD9-81ED-4DB2-BD59-A6C34878D82A}">
                    <a16:rowId xmlns:a16="http://schemas.microsoft.com/office/drawing/2014/main" val="10007"/>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9.</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smtClean="0">
                          <a:solidFill>
                            <a:schemeClr val="tx1"/>
                          </a:solidFill>
                          <a:effectLst/>
                          <a:latin typeface="+mn-lt"/>
                          <a:ea typeface="+mn-ea"/>
                          <a:cs typeface="+mn-cs"/>
                        </a:rPr>
                        <a:t>Increase anti-disease capability of plants.</a:t>
                      </a:r>
                    </a:p>
                  </a:txBody>
                  <a:tcPr anchor="ctr"/>
                </a:tc>
                <a:extLst>
                  <a:ext uri="{0D108BD9-81ED-4DB2-BD59-A6C34878D82A}">
                    <a16:rowId xmlns:a16="http://schemas.microsoft.com/office/drawing/2014/main" val="10008"/>
                  </a:ext>
                </a:extLst>
              </a:tr>
              <a:tr h="12596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dirty="0" smtClean="0"/>
                        <a:t>10.</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b="0" i="0" kern="1200" dirty="0" smtClean="0">
                          <a:solidFill>
                            <a:schemeClr val="tx1"/>
                          </a:solidFill>
                          <a:effectLst/>
                          <a:latin typeface="+mn-lt"/>
                          <a:ea typeface="+mn-ea"/>
                          <a:cs typeface="+mn-cs"/>
                        </a:rPr>
                        <a:t>Provide overall nutrient and physiologic adjustment to plants and obtain healthy growth.</a:t>
                      </a:r>
                    </a:p>
                  </a:txBody>
                  <a:tcPr anchor="ctr"/>
                </a:tc>
                <a:extLst>
                  <a:ext uri="{0D108BD9-81ED-4DB2-BD59-A6C34878D82A}">
                    <a16:rowId xmlns:a16="http://schemas.microsoft.com/office/drawing/2014/main" val="10009"/>
                  </a:ext>
                </a:extLst>
              </a:tr>
            </a:tbl>
          </a:graphicData>
        </a:graphic>
      </p:graphicFrame>
      <p:grpSp>
        <p:nvGrpSpPr>
          <p:cNvPr id="17" name="组合 14"/>
          <p:cNvGrpSpPr/>
          <p:nvPr/>
        </p:nvGrpSpPr>
        <p:grpSpPr bwMode="auto">
          <a:xfrm>
            <a:off x="121513" y="2931790"/>
            <a:ext cx="1263824" cy="246221"/>
            <a:chOff x="88895" y="-953"/>
            <a:chExt cx="1860066" cy="149637"/>
          </a:xfrm>
        </p:grpSpPr>
        <p:sp>
          <p:nvSpPr>
            <p:cNvPr id="18"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19"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0" name="表格 19"/>
          <p:cNvGraphicFramePr>
            <a:graphicFrameLocks noGrp="1"/>
          </p:cNvGraphicFramePr>
          <p:nvPr/>
        </p:nvGraphicFramePr>
        <p:xfrm>
          <a:off x="107504" y="3242109"/>
          <a:ext cx="2232248" cy="1371600"/>
        </p:xfrm>
        <a:graphic>
          <a:graphicData uri="http://schemas.openxmlformats.org/drawingml/2006/table">
            <a:tbl>
              <a:tblPr firstRow="1" bandRow="1">
                <a:tableStyleId>{68D230F3-CF80-4859-8CE7-A43EE81993B5}</a:tableStyleId>
              </a:tblPr>
              <a:tblGrid>
                <a:gridCol w="2232248">
                  <a:extLst>
                    <a:ext uri="{9D8B030D-6E8A-4147-A177-3AD203B41FA5}">
                      <a16:colId xmlns:a16="http://schemas.microsoft.com/office/drawing/2014/main" val="20000"/>
                    </a:ext>
                  </a:extLst>
                </a:gridCol>
              </a:tblGrid>
              <a:tr h="120013">
                <a:tc>
                  <a:txBody>
                    <a:bodyPr/>
                    <a:lstStyle/>
                    <a:p>
                      <a:r>
                        <a:rPr lang="en-US" altLang="zh-CN" sz="900" b="0" dirty="0" smtClean="0"/>
                        <a:t>Base fertilizer : For field crop, 50-100kgs/ha per crop season.</a:t>
                      </a:r>
                      <a:endParaRPr lang="en-US" altLang="zh-CN" sz="900" b="0" dirty="0"/>
                    </a:p>
                  </a:txBody>
                  <a:tcPr anchor="ctr"/>
                </a:tc>
                <a:extLst>
                  <a:ext uri="{0D108BD9-81ED-4DB2-BD59-A6C34878D82A}">
                    <a16:rowId xmlns:a16="http://schemas.microsoft.com/office/drawing/2014/main" val="10000"/>
                  </a:ext>
                </a:extLst>
              </a:tr>
              <a:tr h="19202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900" dirty="0" smtClean="0"/>
                        <a:t>For fruit trees, 10-kgs per plant.</a:t>
                      </a:r>
                      <a:r>
                        <a:rPr lang="en-US" altLang="zh-CN" sz="1800" kern="1200" dirty="0" smtClean="0">
                          <a:effectLst/>
                        </a:rPr>
                        <a:t> </a:t>
                      </a:r>
                      <a:r>
                        <a:rPr lang="en-US" altLang="zh-CN" sz="900" dirty="0" smtClean="0"/>
                        <a:t>For vegetables, 1-2kg/m2.</a:t>
                      </a:r>
                      <a:endParaRPr lang="en-US" altLang="zh-CN" sz="1800" b="0" i="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r>
                        <a:rPr lang="en-US" altLang="zh-CN" sz="900" dirty="0" smtClean="0"/>
                        <a:t>Mix additive: 30-60kgs per ton of composite.(suggested mix use with Urea and MAP DAP)</a:t>
                      </a:r>
                      <a:endParaRPr lang="en-US" altLang="zh-CN" sz="900" dirty="0"/>
                    </a:p>
                  </a:txBody>
                  <a:tcPr anchor="ctr"/>
                </a:tc>
                <a:extLst>
                  <a:ext uri="{0D108BD9-81ED-4DB2-BD59-A6C34878D82A}">
                    <a16:rowId xmlns:a16="http://schemas.microsoft.com/office/drawing/2014/main" val="10002"/>
                  </a:ext>
                </a:extLst>
              </a:tr>
            </a:tbl>
          </a:graphicData>
        </a:graphic>
      </p:graphicFrame>
      <p:pic>
        <p:nvPicPr>
          <p:cNvPr id="3074" name="Picture 2" descr="E:\腾讯微云同步盘\同步文件夹2\业务\景丰腐植酸\阿里巴巴素材\上传阿里巴巴2\产品主图\新logo bio fulvic aci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12" y="724556"/>
            <a:ext cx="2218239" cy="213522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腾讯微云同步盘\同步文件夹2\业务\景丰腐植酸\阿里巴巴素材\上传阿里巴巴2\产品主图\新logo high water solubil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888" y="2385923"/>
            <a:ext cx="1652592" cy="225630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5" name="矩形 24"/>
          <p:cNvSpPr/>
          <p:nvPr/>
        </p:nvSpPr>
        <p:spPr>
          <a:xfrm>
            <a:off x="1418536" y="144964"/>
            <a:ext cx="5861413"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Bio </a:t>
            </a:r>
            <a:r>
              <a:rPr lang="en-US" altLang="zh-CN" sz="1600" b="1" i="1" dirty="0" err="1" smtClean="0">
                <a:solidFill>
                  <a:srgbClr val="F36C00"/>
                </a:solidFill>
                <a:latin typeface="微软雅黑" panose="020B0503020204020204" pitchFamily="34" charset="-122"/>
                <a:ea typeface="微软雅黑" panose="020B0503020204020204" pitchFamily="34" charset="-122"/>
              </a:rPr>
              <a:t>Fulvic</a:t>
            </a:r>
            <a:r>
              <a:rPr lang="en-US" altLang="zh-CN" sz="1600" b="1" i="1" dirty="0" smtClean="0">
                <a:solidFill>
                  <a:srgbClr val="F36C00"/>
                </a:solidFill>
                <a:latin typeface="微软雅黑" panose="020B0503020204020204" pitchFamily="34" charset="-122"/>
                <a:ea typeface="微软雅黑" panose="020B0503020204020204" pitchFamily="34" charset="-122"/>
              </a:rPr>
              <a:t> Acid Powder / Bio Potassium </a:t>
            </a:r>
            <a:r>
              <a:rPr lang="en-US" altLang="zh-CN" sz="1600" b="1" i="1" dirty="0" err="1" smtClean="0">
                <a:solidFill>
                  <a:srgbClr val="F36C00"/>
                </a:solidFill>
                <a:latin typeface="微软雅黑" panose="020B0503020204020204" pitchFamily="34" charset="-122"/>
                <a:ea typeface="微软雅黑" panose="020B0503020204020204" pitchFamily="34" charset="-122"/>
              </a:rPr>
              <a:t>Fulvate</a:t>
            </a:r>
            <a:r>
              <a:rPr lang="en-US" altLang="zh-CN" sz="1600" b="1" i="1" dirty="0" smtClean="0">
                <a:solidFill>
                  <a:srgbClr val="F36C00"/>
                </a:solidFill>
                <a:latin typeface="微软雅黑" panose="020B0503020204020204" pitchFamily="34" charset="-122"/>
                <a:ea typeface="微软雅黑" panose="020B0503020204020204" pitchFamily="34" charset="-122"/>
              </a:rPr>
              <a:t>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6"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6"/>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2272545" y="699542"/>
            <a:ext cx="4963751"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Bio </a:t>
              </a:r>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extLst>
              <p:ext uri="{D42A27DB-BD31-4B8C-83A1-F6EECF244321}">
                <p14:modId xmlns:p14="http://schemas.microsoft.com/office/powerpoint/2010/main" val="3022935730"/>
              </p:ext>
            </p:extLst>
          </p:nvPr>
        </p:nvGraphicFramePr>
        <p:xfrm>
          <a:off x="2195735" y="915566"/>
          <a:ext cx="6768753" cy="91440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902500">
                  <a:extLst>
                    <a:ext uri="{9D8B030D-6E8A-4147-A177-3AD203B41FA5}">
                      <a16:colId xmlns:a16="http://schemas.microsoft.com/office/drawing/2014/main" val="20000"/>
                    </a:ext>
                  </a:extLst>
                </a:gridCol>
                <a:gridCol w="1203334">
                  <a:extLst>
                    <a:ext uri="{9D8B030D-6E8A-4147-A177-3AD203B41FA5}">
                      <a16:colId xmlns:a16="http://schemas.microsoft.com/office/drawing/2014/main" val="20001"/>
                    </a:ext>
                  </a:extLst>
                </a:gridCol>
                <a:gridCol w="676875">
                  <a:extLst>
                    <a:ext uri="{9D8B030D-6E8A-4147-A177-3AD203B41FA5}">
                      <a16:colId xmlns:a16="http://schemas.microsoft.com/office/drawing/2014/main" val="20002"/>
                    </a:ext>
                  </a:extLst>
                </a:gridCol>
                <a:gridCol w="601667">
                  <a:extLst>
                    <a:ext uri="{9D8B030D-6E8A-4147-A177-3AD203B41FA5}">
                      <a16:colId xmlns:a16="http://schemas.microsoft.com/office/drawing/2014/main" val="20003"/>
                    </a:ext>
                  </a:extLst>
                </a:gridCol>
                <a:gridCol w="752084">
                  <a:extLst>
                    <a:ext uri="{9D8B030D-6E8A-4147-A177-3AD203B41FA5}">
                      <a16:colId xmlns:a16="http://schemas.microsoft.com/office/drawing/2014/main" val="20004"/>
                    </a:ext>
                  </a:extLst>
                </a:gridCol>
                <a:gridCol w="676875">
                  <a:extLst>
                    <a:ext uri="{9D8B030D-6E8A-4147-A177-3AD203B41FA5}">
                      <a16:colId xmlns:a16="http://schemas.microsoft.com/office/drawing/2014/main" val="20005"/>
                    </a:ext>
                  </a:extLst>
                </a:gridCol>
                <a:gridCol w="752084">
                  <a:extLst>
                    <a:ext uri="{9D8B030D-6E8A-4147-A177-3AD203B41FA5}">
                      <a16:colId xmlns:a16="http://schemas.microsoft.com/office/drawing/2014/main" val="20006"/>
                    </a:ext>
                  </a:extLst>
                </a:gridCol>
                <a:gridCol w="1203334">
                  <a:extLst>
                    <a:ext uri="{9D8B030D-6E8A-4147-A177-3AD203B41FA5}">
                      <a16:colId xmlns:a16="http://schemas.microsoft.com/office/drawing/2014/main" val="20007"/>
                    </a:ext>
                  </a:extLst>
                </a:gridCol>
              </a:tblGrid>
              <a:tr h="128820">
                <a:tc>
                  <a:txBody>
                    <a:bodyPr/>
                    <a:lstStyle/>
                    <a:p>
                      <a:pPr algn="ctr">
                        <a:lnSpc>
                          <a:spcPct val="100000"/>
                        </a:lnSpc>
                      </a:pPr>
                      <a:r>
                        <a:rPr lang="en-US" altLang="zh-CN" sz="900" dirty="0" smtClean="0"/>
                        <a:t>Product Code</a:t>
                      </a:r>
                      <a:endParaRPr lang="zh-CN" altLang="en-US" sz="900" b="1" dirty="0"/>
                    </a:p>
                  </a:txBody>
                  <a:tcPr anchor="ctr"/>
                </a:tc>
                <a:tc>
                  <a:txBody>
                    <a:bodyPr/>
                    <a:lstStyle/>
                    <a:p>
                      <a:pPr algn="ctr">
                        <a:lnSpc>
                          <a:spcPct val="100000"/>
                        </a:lnSpc>
                      </a:pPr>
                      <a:r>
                        <a:rPr lang="en-US" altLang="zh-CN" sz="900" dirty="0" smtClean="0"/>
                        <a:t>Appearance</a:t>
                      </a:r>
                      <a:endParaRPr lang="zh-CN" altLang="en-US" sz="900" b="1" dirty="0"/>
                    </a:p>
                  </a:txBody>
                  <a:tcPr anchor="ctr"/>
                </a:tc>
                <a:tc>
                  <a:txBody>
                    <a:bodyPr/>
                    <a:lstStyle/>
                    <a:p>
                      <a:pPr algn="ctr">
                        <a:lnSpc>
                          <a:spcPct val="100000"/>
                        </a:lnSpc>
                      </a:pPr>
                      <a:r>
                        <a:rPr lang="en-US" altLang="zh-CN" sz="900" b="1" dirty="0" smtClean="0"/>
                        <a:t>Bio </a:t>
                      </a:r>
                      <a:r>
                        <a:rPr lang="en-US" altLang="zh-CN" sz="900" b="1" dirty="0" err="1" smtClean="0"/>
                        <a:t>Fulvic</a:t>
                      </a:r>
                      <a:r>
                        <a:rPr lang="en-US" altLang="zh-CN" sz="900" b="1" dirty="0" smtClean="0"/>
                        <a:t> Acid</a:t>
                      </a:r>
                      <a:endParaRPr lang="zh-CN" altLang="en-US" sz="900" b="1" dirty="0"/>
                    </a:p>
                  </a:txBody>
                  <a:tcPr anchor="ctr"/>
                </a:tc>
                <a:tc>
                  <a:txBody>
                    <a:bodyPr/>
                    <a:lstStyle/>
                    <a:p>
                      <a:pPr algn="ctr">
                        <a:lnSpc>
                          <a:spcPct val="100000"/>
                        </a:lnSpc>
                      </a:pPr>
                      <a:r>
                        <a:rPr lang="en-US" altLang="zh-CN" sz="900" dirty="0" smtClean="0"/>
                        <a:t>K2O</a:t>
                      </a:r>
                      <a:endParaRPr lang="zh-CN" altLang="en-US" sz="900" b="1" dirty="0"/>
                    </a:p>
                  </a:txBody>
                  <a:tcPr anchor="ctr"/>
                </a:tc>
                <a:tc>
                  <a:txBody>
                    <a:bodyPr/>
                    <a:lstStyle/>
                    <a:p>
                      <a:pPr algn="ctr">
                        <a:lnSpc>
                          <a:spcPct val="100000"/>
                        </a:lnSpc>
                      </a:pPr>
                      <a:r>
                        <a:rPr lang="en-US" altLang="zh-CN" sz="900" dirty="0" smtClean="0"/>
                        <a:t>Moisture</a:t>
                      </a:r>
                      <a:endParaRPr lang="zh-CN" altLang="en-US" sz="900" b="1" dirty="0"/>
                    </a:p>
                  </a:txBody>
                  <a:tcPr anchor="ctr"/>
                </a:tc>
                <a:tc>
                  <a:txBody>
                    <a:bodyPr/>
                    <a:lstStyle/>
                    <a:p>
                      <a:pPr algn="ctr">
                        <a:lnSpc>
                          <a:spcPct val="100000"/>
                        </a:lnSpc>
                      </a:pPr>
                      <a:r>
                        <a:rPr lang="en-US" altLang="zh-CN" sz="900" b="1" dirty="0" smtClean="0"/>
                        <a:t>Organic Mater</a:t>
                      </a:r>
                      <a:endParaRPr lang="zh-CN" altLang="en-US" sz="900" b="1" dirty="0"/>
                    </a:p>
                  </a:txBody>
                  <a:tcPr anchor="ctr"/>
                </a:tc>
                <a:tc>
                  <a:txBody>
                    <a:bodyPr/>
                    <a:lstStyle/>
                    <a:p>
                      <a:pPr algn="ctr">
                        <a:lnSpc>
                          <a:spcPct val="100000"/>
                        </a:lnSpc>
                      </a:pPr>
                      <a:r>
                        <a:rPr lang="en-US" altLang="zh-CN" sz="900" b="1" dirty="0" smtClean="0"/>
                        <a:t>Water</a:t>
                      </a:r>
                      <a:r>
                        <a:rPr lang="en-US" altLang="zh-CN" sz="900" b="1" baseline="0" dirty="0" smtClean="0"/>
                        <a:t> Solubility</a:t>
                      </a:r>
                      <a:endParaRPr lang="zh-CN" altLang="en-US" sz="900" b="1" dirty="0"/>
                    </a:p>
                  </a:txBody>
                  <a:tcPr anchor="ctr"/>
                </a:tc>
                <a:tc>
                  <a:txBody>
                    <a:bodyPr/>
                    <a:lstStyle/>
                    <a:p>
                      <a:pPr algn="ctr">
                        <a:lnSpc>
                          <a:spcPct val="100000"/>
                        </a:lnSpc>
                      </a:pPr>
                      <a:r>
                        <a:rPr lang="en-US" altLang="zh-CN" sz="900" dirty="0" err="1" smtClean="0"/>
                        <a:t>Partical</a:t>
                      </a:r>
                      <a:r>
                        <a:rPr lang="en-US" altLang="zh-CN" sz="900" dirty="0" smtClean="0"/>
                        <a:t> Size</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800" b="0" dirty="0" smtClean="0"/>
                        <a:t>JAHA-BAF-G</a:t>
                      </a:r>
                      <a:endParaRPr lang="zh-CN" altLang="en-US" sz="800" b="0" dirty="0"/>
                    </a:p>
                  </a:txBody>
                  <a:tcPr anchor="ctr"/>
                </a:tc>
                <a:tc>
                  <a:txBody>
                    <a:bodyPr/>
                    <a:lstStyle/>
                    <a:p>
                      <a:pPr algn="ctr">
                        <a:lnSpc>
                          <a:spcPct val="100000"/>
                        </a:lnSpc>
                      </a:pPr>
                      <a:r>
                        <a:rPr lang="en-US" altLang="zh-CN" sz="800" b="0" dirty="0" smtClean="0"/>
                        <a:t>Brown</a:t>
                      </a:r>
                      <a:r>
                        <a:rPr lang="en-US" altLang="zh-CN" sz="800" b="0" baseline="0" dirty="0" smtClean="0"/>
                        <a:t> Round Granule</a:t>
                      </a:r>
                      <a:endParaRPr lang="zh-CN" altLang="en-US" sz="800" b="0" dirty="0"/>
                    </a:p>
                  </a:txBody>
                  <a:tcPr anchor="ctr"/>
                </a:tc>
                <a:tc>
                  <a:txBody>
                    <a:bodyPr/>
                    <a:lstStyle/>
                    <a:p>
                      <a:pPr algn="ctr">
                        <a:lnSpc>
                          <a:spcPct val="100000"/>
                        </a:lnSpc>
                      </a:pPr>
                      <a:r>
                        <a:rPr lang="en-US" altLang="zh-CN" sz="800" b="0" dirty="0" smtClean="0"/>
                        <a:t>50% min</a:t>
                      </a:r>
                      <a:endParaRPr lang="zh-CN" altLang="en-US" sz="800" b="0" dirty="0"/>
                    </a:p>
                  </a:txBody>
                  <a:tcPr anchor="ctr"/>
                </a:tc>
                <a:tc>
                  <a:txBody>
                    <a:bodyPr/>
                    <a:lstStyle/>
                    <a:p>
                      <a:pPr algn="ctr">
                        <a:lnSpc>
                          <a:spcPct val="100000"/>
                        </a:lnSpc>
                      </a:pPr>
                      <a:r>
                        <a:rPr lang="en-US" altLang="zh-CN" sz="800" b="0" dirty="0" smtClean="0"/>
                        <a:t>10% min</a:t>
                      </a:r>
                      <a:endParaRPr lang="zh-CN" altLang="en-US" sz="800" b="0" dirty="0"/>
                    </a:p>
                  </a:txBody>
                  <a:tcPr anchor="ctr"/>
                </a:tc>
                <a:tc>
                  <a:txBody>
                    <a:bodyPr/>
                    <a:lstStyle/>
                    <a:p>
                      <a:pPr algn="ctr">
                        <a:lnSpc>
                          <a:spcPct val="100000"/>
                        </a:lnSpc>
                      </a:pPr>
                      <a:r>
                        <a:rPr lang="en-US" altLang="zh-CN" sz="800" b="0" dirty="0" smtClean="0"/>
                        <a:t>5% max</a:t>
                      </a:r>
                      <a:endParaRPr lang="zh-CN" altLang="en-US" sz="800" b="0" dirty="0"/>
                    </a:p>
                  </a:txBody>
                  <a:tcPr anchor="ctr"/>
                </a:tc>
                <a:tc>
                  <a:txBody>
                    <a:bodyPr/>
                    <a:lstStyle/>
                    <a:p>
                      <a:pPr algn="ctr">
                        <a:lnSpc>
                          <a:spcPct val="100000"/>
                        </a:lnSpc>
                      </a:pPr>
                      <a:r>
                        <a:rPr lang="en-US" altLang="zh-CN" sz="800" b="0" dirty="0" smtClean="0"/>
                        <a:t>30% min</a:t>
                      </a:r>
                      <a:endParaRPr lang="zh-CN" altLang="en-US" sz="800" b="0" dirty="0"/>
                    </a:p>
                  </a:txBody>
                  <a:tcPr anchor="ctr"/>
                </a:tc>
                <a:tc>
                  <a:txBody>
                    <a:bodyPr/>
                    <a:lstStyle/>
                    <a:p>
                      <a:pPr algn="ctr">
                        <a:lnSpc>
                          <a:spcPct val="100000"/>
                        </a:lnSpc>
                      </a:pPr>
                      <a:r>
                        <a:rPr lang="en-US" altLang="zh-CN" sz="800" b="0" dirty="0" smtClean="0"/>
                        <a:t>100%</a:t>
                      </a:r>
                      <a:endParaRPr lang="zh-CN" altLang="en-US" sz="800" b="0" dirty="0"/>
                    </a:p>
                  </a:txBody>
                  <a:tcPr anchor="ctr"/>
                </a:tc>
                <a:tc>
                  <a:txBody>
                    <a:bodyPr/>
                    <a:lstStyle/>
                    <a:p>
                      <a:pPr algn="ctr">
                        <a:lnSpc>
                          <a:spcPct val="100000"/>
                        </a:lnSpc>
                      </a:pPr>
                      <a:r>
                        <a:rPr lang="en-US" altLang="zh-CN" sz="800" b="0" dirty="0" smtClean="0"/>
                        <a:t>2-3 mm</a:t>
                      </a:r>
                      <a:endParaRPr lang="zh-CN" altLang="en-US" sz="800" b="0" dirty="0"/>
                    </a:p>
                  </a:txBody>
                  <a:tcPr anchor="ctr"/>
                </a:tc>
                <a:extLst>
                  <a:ext uri="{0D108BD9-81ED-4DB2-BD59-A6C34878D82A}">
                    <a16:rowId xmlns:a16="http://schemas.microsoft.com/office/drawing/2014/main" val="2634071935"/>
                  </a:ext>
                </a:extLst>
              </a:tr>
              <a:tr h="128820">
                <a:tc>
                  <a:txBody>
                    <a:bodyPr/>
                    <a:lstStyle/>
                    <a:p>
                      <a:pPr algn="ctr">
                        <a:lnSpc>
                          <a:spcPct val="100000"/>
                        </a:lnSpc>
                      </a:pPr>
                      <a:r>
                        <a:rPr lang="en-US" altLang="zh-CN" sz="800" b="0" dirty="0" smtClean="0"/>
                        <a:t>JFHA-BFA-G</a:t>
                      </a:r>
                      <a:endParaRPr lang="zh-CN" altLang="en-US" sz="800" b="0" dirty="0"/>
                    </a:p>
                  </a:txBody>
                  <a:tcPr anchor="ctr"/>
                </a:tc>
                <a:tc>
                  <a:txBody>
                    <a:bodyPr/>
                    <a:lstStyle/>
                    <a:p>
                      <a:pPr algn="ctr">
                        <a:lnSpc>
                          <a:spcPct val="100000"/>
                        </a:lnSpc>
                      </a:pPr>
                      <a:r>
                        <a:rPr lang="en-US" altLang="zh-CN" sz="800" b="0" dirty="0" smtClean="0"/>
                        <a:t>Brown Irregular Granule</a:t>
                      </a:r>
                      <a:endParaRPr lang="zh-CN" altLang="en-US" sz="800" b="0" dirty="0"/>
                    </a:p>
                  </a:txBody>
                  <a:tcPr anchor="ctr"/>
                </a:tc>
                <a:tc>
                  <a:txBody>
                    <a:bodyPr/>
                    <a:lstStyle/>
                    <a:p>
                      <a:pPr algn="ctr">
                        <a:lnSpc>
                          <a:spcPct val="100000"/>
                        </a:lnSpc>
                      </a:pPr>
                      <a:r>
                        <a:rPr lang="en-US" altLang="zh-CN" sz="800" b="0" dirty="0" smtClean="0"/>
                        <a:t>20% min</a:t>
                      </a:r>
                      <a:endParaRPr lang="zh-CN" altLang="en-US" sz="800" b="0" dirty="0"/>
                    </a:p>
                  </a:txBody>
                  <a:tcPr anchor="ctr"/>
                </a:tc>
                <a:tc>
                  <a:txBody>
                    <a:bodyPr/>
                    <a:lstStyle/>
                    <a:p>
                      <a:pPr algn="ctr">
                        <a:lnSpc>
                          <a:spcPct val="100000"/>
                        </a:lnSpc>
                      </a:pPr>
                      <a:r>
                        <a:rPr lang="en-US" altLang="zh-CN" sz="800" b="0" dirty="0" smtClean="0"/>
                        <a:t>5% </a:t>
                      </a:r>
                      <a:r>
                        <a:rPr lang="en-US" altLang="zh-CN" sz="800" b="0" dirty="0" smtClean="0"/>
                        <a:t>min(OEM)</a:t>
                      </a:r>
                      <a:endParaRPr lang="zh-CN" altLang="en-US" sz="800" b="0" dirty="0"/>
                    </a:p>
                  </a:txBody>
                  <a:tcPr anchor="ctr"/>
                </a:tc>
                <a:tc>
                  <a:txBody>
                    <a:bodyPr/>
                    <a:lstStyle/>
                    <a:p>
                      <a:pPr algn="ctr">
                        <a:lnSpc>
                          <a:spcPct val="100000"/>
                        </a:lnSpc>
                      </a:pPr>
                      <a:r>
                        <a:rPr lang="en-US" altLang="zh-CN" sz="800" b="0" dirty="0" smtClean="0"/>
                        <a:t>5% max</a:t>
                      </a:r>
                      <a:endParaRPr lang="zh-CN" altLang="en-US" sz="800" b="0" dirty="0"/>
                    </a:p>
                  </a:txBody>
                  <a:tcPr anchor="ctr"/>
                </a:tc>
                <a:tc>
                  <a:txBody>
                    <a:bodyPr/>
                    <a:lstStyle/>
                    <a:p>
                      <a:pPr algn="ctr">
                        <a:lnSpc>
                          <a:spcPct val="100000"/>
                        </a:lnSpc>
                      </a:pPr>
                      <a:r>
                        <a:rPr lang="en-US" altLang="zh-CN" sz="800" b="0" dirty="0" smtClean="0"/>
                        <a:t>/</a:t>
                      </a:r>
                      <a:endParaRPr lang="zh-CN" altLang="en-US" sz="800" b="0" dirty="0"/>
                    </a:p>
                  </a:txBody>
                  <a:tcPr anchor="ctr"/>
                </a:tc>
                <a:tc>
                  <a:txBody>
                    <a:bodyPr/>
                    <a:lstStyle/>
                    <a:p>
                      <a:pPr algn="ctr">
                        <a:lnSpc>
                          <a:spcPct val="100000"/>
                        </a:lnSpc>
                      </a:pPr>
                      <a:r>
                        <a:rPr lang="en-US" altLang="zh-CN" sz="800" b="0" dirty="0" smtClean="0"/>
                        <a:t>100%</a:t>
                      </a:r>
                      <a:endParaRPr lang="zh-CN" altLang="en-US" sz="800" b="0" dirty="0"/>
                    </a:p>
                  </a:txBody>
                  <a:tcPr anchor="ctr"/>
                </a:tc>
                <a:tc>
                  <a:txBody>
                    <a:bodyPr/>
                    <a:lstStyle/>
                    <a:p>
                      <a:pPr algn="ctr">
                        <a:lnSpc>
                          <a:spcPct val="100000"/>
                        </a:lnSpc>
                      </a:pPr>
                      <a:r>
                        <a:rPr lang="en-US" altLang="zh-CN" sz="800" b="0" dirty="0" smtClean="0"/>
                        <a:t>2-4 mm</a:t>
                      </a:r>
                      <a:endParaRPr lang="zh-CN" altLang="en-US" sz="800" b="0" dirty="0"/>
                    </a:p>
                  </a:txBody>
                  <a:tcPr anchor="ctr"/>
                </a:tc>
                <a:extLst>
                  <a:ext uri="{0D108BD9-81ED-4DB2-BD59-A6C34878D82A}">
                    <a16:rowId xmlns:a16="http://schemas.microsoft.com/office/drawing/2014/main" val="10002"/>
                  </a:ext>
                </a:extLst>
              </a:tr>
            </a:tbl>
          </a:graphicData>
        </a:graphic>
      </p:graphicFrame>
      <p:grpSp>
        <p:nvGrpSpPr>
          <p:cNvPr id="29" name="组合 14"/>
          <p:cNvGrpSpPr/>
          <p:nvPr/>
        </p:nvGrpSpPr>
        <p:grpSpPr bwMode="auto">
          <a:xfrm>
            <a:off x="2267530" y="2115430"/>
            <a:ext cx="1341598"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extLst>
              <p:ext uri="{D42A27DB-BD31-4B8C-83A1-F6EECF244321}">
                <p14:modId xmlns:p14="http://schemas.microsoft.com/office/powerpoint/2010/main" val="54892771"/>
              </p:ext>
            </p:extLst>
          </p:nvPr>
        </p:nvGraphicFramePr>
        <p:xfrm>
          <a:off x="2190720" y="2345014"/>
          <a:ext cx="4248473" cy="2225040"/>
        </p:xfrm>
        <a:graphic>
          <a:graphicData uri="http://schemas.openxmlformats.org/drawingml/2006/table">
            <a:tbl>
              <a:tblPr firstRow="1" bandRow="1">
                <a:tableStyleId>{68D230F3-CF80-4859-8CE7-A43EE81993B5}</a:tableStyleId>
              </a:tblPr>
              <a:tblGrid>
                <a:gridCol w="326805">
                  <a:extLst>
                    <a:ext uri="{9D8B030D-6E8A-4147-A177-3AD203B41FA5}">
                      <a16:colId xmlns:a16="http://schemas.microsoft.com/office/drawing/2014/main" val="20000"/>
                    </a:ext>
                  </a:extLst>
                </a:gridCol>
                <a:gridCol w="3921668">
                  <a:extLst>
                    <a:ext uri="{9D8B030D-6E8A-4147-A177-3AD203B41FA5}">
                      <a16:colId xmlns:a16="http://schemas.microsoft.com/office/drawing/2014/main" val="20001"/>
                    </a:ext>
                  </a:extLst>
                </a:gridCol>
              </a:tblGrid>
              <a:tr h="0">
                <a:tc>
                  <a:txBody>
                    <a:bodyPr/>
                    <a:lstStyle/>
                    <a:p>
                      <a:pPr algn="ctr">
                        <a:lnSpc>
                          <a:spcPct val="100000"/>
                        </a:lnSpc>
                      </a:pPr>
                      <a:r>
                        <a:rPr lang="en-US" altLang="zh-CN" sz="900" b="0" dirty="0" smtClean="0"/>
                        <a:t>1.</a:t>
                      </a:r>
                      <a:endParaRPr lang="zh-CN" altLang="en-US" sz="900" b="0" dirty="0"/>
                    </a:p>
                  </a:txBody>
                  <a:tcPr anchor="ctr"/>
                </a:tc>
                <a:tc>
                  <a:txBody>
                    <a:bodyPr/>
                    <a:lstStyle/>
                    <a:p>
                      <a:r>
                        <a:rPr lang="en-US" altLang="zh-CN" sz="800" b="0" i="0" kern="1200" dirty="0" smtClean="0">
                          <a:solidFill>
                            <a:schemeClr val="tx1"/>
                          </a:solidFill>
                          <a:effectLst/>
                          <a:latin typeface="+mn-lt"/>
                          <a:ea typeface="+mn-ea"/>
                          <a:cs typeface="+mn-cs"/>
                        </a:rPr>
                        <a:t>Kinds of nutrition and timely supply.it is rich in Organic matter ,amino acids,</a:t>
                      </a:r>
                    </a:p>
                    <a:p>
                      <a:r>
                        <a:rPr lang="en-US" altLang="zh-CN" sz="800" b="0" i="0" kern="1200" dirty="0" smtClean="0">
                          <a:solidFill>
                            <a:schemeClr val="tx1"/>
                          </a:solidFill>
                          <a:effectLst/>
                          <a:latin typeface="+mn-lt"/>
                          <a:ea typeface="+mn-ea"/>
                          <a:cs typeface="+mn-cs"/>
                        </a:rPr>
                        <a:t>proteins, nucleic acids, betaine and bio-</a:t>
                      </a:r>
                      <a:r>
                        <a:rPr lang="en-US" altLang="zh-CN" sz="800" b="0" i="0" kern="1200" dirty="0" err="1" smtClean="0">
                          <a:solidFill>
                            <a:schemeClr val="tx1"/>
                          </a:solidFill>
                          <a:effectLst/>
                          <a:latin typeface="+mn-lt"/>
                          <a:ea typeface="+mn-ea"/>
                          <a:cs typeface="+mn-cs"/>
                        </a:rPr>
                        <a:t>fulvic</a:t>
                      </a:r>
                      <a:r>
                        <a:rPr lang="en-US" altLang="zh-CN" sz="800" b="0" i="0" kern="1200" dirty="0" smtClean="0">
                          <a:solidFill>
                            <a:schemeClr val="tx1"/>
                          </a:solidFill>
                          <a:effectLst/>
                          <a:latin typeface="+mn-lt"/>
                          <a:ea typeface="+mn-ea"/>
                          <a:cs typeface="+mn-cs"/>
                        </a:rPr>
                        <a:t> acid, while it contains inorganic</a:t>
                      </a:r>
                    </a:p>
                    <a:p>
                      <a:r>
                        <a:rPr lang="en-US" altLang="zh-CN" sz="800" b="0" i="0" kern="1200" dirty="0" smtClean="0">
                          <a:solidFill>
                            <a:schemeClr val="tx1"/>
                          </a:solidFill>
                          <a:effectLst/>
                          <a:latin typeface="+mn-lt"/>
                          <a:ea typeface="+mn-ea"/>
                          <a:cs typeface="+mn-cs"/>
                        </a:rPr>
                        <a:t>(N+P2O5+K2O) nutrients and calcium, magnesium, sulfur, iron, zinc, manganese,</a:t>
                      </a:r>
                    </a:p>
                    <a:p>
                      <a:r>
                        <a:rPr lang="en-US" altLang="zh-CN" sz="800" b="0" i="0" kern="1200" dirty="0" smtClean="0">
                          <a:solidFill>
                            <a:schemeClr val="tx1"/>
                          </a:solidFill>
                          <a:effectLst/>
                          <a:latin typeface="+mn-lt"/>
                          <a:ea typeface="+mn-ea"/>
                          <a:cs typeface="+mn-cs"/>
                        </a:rPr>
                        <a:t>copper, molybdenum, boron and other trace elements, which satisfy the</a:t>
                      </a:r>
                    </a:p>
                    <a:p>
                      <a:r>
                        <a:rPr lang="en-US" altLang="zh-CN" sz="800" b="0" i="0" kern="1200" dirty="0" smtClean="0">
                          <a:solidFill>
                            <a:schemeClr val="tx1"/>
                          </a:solidFill>
                          <a:effectLst/>
                          <a:latin typeface="+mn-lt"/>
                          <a:ea typeface="+mn-ea"/>
                          <a:cs typeface="+mn-cs"/>
                        </a:rPr>
                        <a:t>requirements of crops. Nutritional balance improve crop growth, buds fatness, roots</a:t>
                      </a:r>
                    </a:p>
                    <a:p>
                      <a:r>
                        <a:rPr lang="en-US" altLang="zh-CN" sz="800" b="0" i="0" kern="1200" dirty="0" smtClean="0">
                          <a:solidFill>
                            <a:schemeClr val="tx1"/>
                          </a:solidFill>
                          <a:effectLst/>
                          <a:latin typeface="+mn-lt"/>
                          <a:ea typeface="+mn-ea"/>
                          <a:cs typeface="+mn-cs"/>
                        </a:rPr>
                        <a:t>strength, seeding vigorous, well leaf photosynthesis, lodging-resistance, high fruit set</a:t>
                      </a:r>
                    </a:p>
                    <a:p>
                      <a:r>
                        <a:rPr lang="en-US" altLang="zh-CN" sz="800" b="0" i="0" kern="1200" dirty="0" smtClean="0">
                          <a:solidFill>
                            <a:schemeClr val="tx1"/>
                          </a:solidFill>
                          <a:effectLst/>
                          <a:latin typeface="+mn-lt"/>
                          <a:ea typeface="+mn-ea"/>
                          <a:cs typeface="+mn-cs"/>
                        </a:rPr>
                        <a:t>rate, and make the crops early bring forward market and extend the harvest picking.</a:t>
                      </a:r>
                      <a:endParaRPr lang="en-US" altLang="zh-CN" sz="800" b="0" i="0" kern="1200" dirty="0" smtClean="0">
                        <a:solidFill>
                          <a:schemeClr val="tx1"/>
                        </a:solidFill>
                        <a:effectLst/>
                        <a:latin typeface="+mn-lt"/>
                        <a:ea typeface="+mn-ea"/>
                        <a:cs typeface="+mn-cs"/>
                      </a:endParaRPr>
                    </a:p>
                  </a:txBody>
                  <a:tcPr anchor="ctr"/>
                </a:tc>
                <a:extLst>
                  <a:ext uri="{0D108BD9-81ED-4DB2-BD59-A6C34878D82A}">
                    <a16:rowId xmlns:a16="http://schemas.microsoft.com/office/drawing/2014/main" val="10000"/>
                  </a:ext>
                </a:extLst>
              </a:tr>
              <a:tr h="1275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r>
                        <a:rPr lang="en-US" altLang="zh-CN" sz="800" b="0" i="0" kern="1200" dirty="0" smtClean="0">
                          <a:solidFill>
                            <a:schemeClr val="tx1"/>
                          </a:solidFill>
                          <a:effectLst/>
                          <a:latin typeface="+mn-lt"/>
                          <a:ea typeface="+mn-ea"/>
                          <a:cs typeface="+mn-cs"/>
                        </a:rPr>
                        <a:t>Improvement of nutrients balance in the soil. Application of fertilizers can promote</a:t>
                      </a:r>
                    </a:p>
                    <a:p>
                      <a:r>
                        <a:rPr lang="en-US" altLang="zh-CN" sz="800" b="0" i="0" kern="1200" dirty="0" smtClean="0">
                          <a:solidFill>
                            <a:schemeClr val="tx1"/>
                          </a:solidFill>
                          <a:effectLst/>
                          <a:latin typeface="+mn-lt"/>
                          <a:ea typeface="+mn-ea"/>
                          <a:cs typeface="+mn-cs"/>
                        </a:rPr>
                        <a:t>the formation of aggregate structure and improve the capacity of soil permeability,</a:t>
                      </a:r>
                    </a:p>
                    <a:p>
                      <a:r>
                        <a:rPr lang="en-US" altLang="zh-CN" sz="800" b="0" i="0" kern="1200" dirty="0" smtClean="0">
                          <a:solidFill>
                            <a:schemeClr val="tx1"/>
                          </a:solidFill>
                          <a:effectLst/>
                          <a:latin typeface="+mn-lt"/>
                          <a:ea typeface="+mn-ea"/>
                          <a:cs typeface="+mn-cs"/>
                        </a:rPr>
                        <a:t>water, fertilizer and drainage by the gelation, adsorption and mineralization, and</a:t>
                      </a:r>
                    </a:p>
                    <a:p>
                      <a:r>
                        <a:rPr lang="en-US" altLang="zh-CN" sz="800" b="0" i="0" kern="1200" dirty="0" smtClean="0">
                          <a:solidFill>
                            <a:schemeClr val="tx1"/>
                          </a:solidFill>
                          <a:effectLst/>
                          <a:latin typeface="+mn-lt"/>
                          <a:ea typeface="+mn-ea"/>
                          <a:cs typeface="+mn-cs"/>
                        </a:rPr>
                        <a:t>coordinate the four factors of supplement of water, fertilizer, gas and heat in the</a:t>
                      </a:r>
                    </a:p>
                    <a:p>
                      <a:r>
                        <a:rPr lang="en-US" altLang="zh-CN" sz="800" b="0" i="0" kern="1200" dirty="0" smtClean="0">
                          <a:solidFill>
                            <a:schemeClr val="tx1"/>
                          </a:solidFill>
                          <a:effectLst/>
                          <a:latin typeface="+mn-lt"/>
                          <a:ea typeface="+mn-ea"/>
                          <a:cs typeface="+mn-cs"/>
                        </a:rPr>
                        <a:t>arable land, so that to achieve sustainable use of soil.</a:t>
                      </a:r>
                      <a:endParaRPr lang="en-US" altLang="zh-CN" sz="800" b="0" i="0" kern="1200" dirty="0" smtClean="0">
                        <a:solidFill>
                          <a:schemeClr val="tx1"/>
                        </a:solidFill>
                        <a:effectLst/>
                        <a:latin typeface="+mn-lt"/>
                        <a:ea typeface="+mn-ea"/>
                        <a:cs typeface="+mn-cs"/>
                      </a:endParaRPr>
                    </a:p>
                  </a:txBody>
                  <a:tcPr anchor="ctr"/>
                </a:tc>
                <a:extLst>
                  <a:ext uri="{0D108BD9-81ED-4DB2-BD59-A6C34878D82A}">
                    <a16:rowId xmlns:a16="http://schemas.microsoft.com/office/drawing/2014/main" val="10001"/>
                  </a:ext>
                </a:extLst>
              </a:tr>
              <a:tr h="20412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r>
                        <a:rPr lang="en-US" altLang="zh-CN" sz="800" b="0" i="0" kern="1200" dirty="0" smtClean="0">
                          <a:solidFill>
                            <a:schemeClr val="tx1"/>
                          </a:solidFill>
                          <a:effectLst/>
                          <a:latin typeface="+mn-lt"/>
                          <a:ea typeface="+mn-ea"/>
                          <a:cs typeface="+mn-cs"/>
                        </a:rPr>
                        <a:t>Complement organic matter, activate available Microorganisms. Beneficial bacteria</a:t>
                      </a:r>
                    </a:p>
                    <a:p>
                      <a:r>
                        <a:rPr lang="en-US" altLang="zh-CN" sz="800" b="0" i="0" kern="1200" dirty="0" smtClean="0">
                          <a:solidFill>
                            <a:schemeClr val="tx1"/>
                          </a:solidFill>
                          <a:effectLst/>
                          <a:latin typeface="+mn-lt"/>
                          <a:ea typeface="+mn-ea"/>
                          <a:cs typeface="+mn-cs"/>
                        </a:rPr>
                        <a:t>break down the fixed NPK nutrients in soil, reduce losses and improve fertilizer</a:t>
                      </a:r>
                    </a:p>
                    <a:p>
                      <a:r>
                        <a:rPr lang="en-US" altLang="zh-CN" sz="800" b="0" i="0" kern="1200" dirty="0" smtClean="0">
                          <a:solidFill>
                            <a:schemeClr val="tx1"/>
                          </a:solidFill>
                          <a:effectLst/>
                          <a:latin typeface="+mn-lt"/>
                          <a:ea typeface="+mn-ea"/>
                          <a:cs typeface="+mn-cs"/>
                        </a:rPr>
                        <a:t>efficiency, and inhibit the spread of harmful micro-organisms development, active</a:t>
                      </a:r>
                    </a:p>
                    <a:p>
                      <a:r>
                        <a:rPr lang="en-US" altLang="zh-CN" sz="800" b="0" i="0" kern="1200" dirty="0" smtClean="0">
                          <a:solidFill>
                            <a:schemeClr val="tx1"/>
                          </a:solidFill>
                          <a:effectLst/>
                          <a:latin typeface="+mn-lt"/>
                          <a:ea typeface="+mn-ea"/>
                          <a:cs typeface="+mn-cs"/>
                        </a:rPr>
                        <a:t>plant activity, and improve crop resistance, anti-cropping and so on.</a:t>
                      </a:r>
                      <a:endParaRPr lang="en-US" altLang="zh-CN" sz="800" b="0" i="0" kern="1200" dirty="0" smtClean="0">
                        <a:solidFill>
                          <a:schemeClr val="tx1"/>
                        </a:solidFill>
                        <a:effectLst/>
                        <a:latin typeface="+mn-lt"/>
                        <a:ea typeface="+mn-ea"/>
                        <a:cs typeface="+mn-cs"/>
                      </a:endParaRPr>
                    </a:p>
                  </a:txBody>
                  <a:tcPr anchor="ctr"/>
                </a:tc>
                <a:extLst>
                  <a:ext uri="{0D108BD9-81ED-4DB2-BD59-A6C34878D82A}">
                    <a16:rowId xmlns:a16="http://schemas.microsoft.com/office/drawing/2014/main" val="10002"/>
                  </a:ext>
                </a:extLst>
              </a:tr>
            </a:tbl>
          </a:graphicData>
        </a:graphic>
      </p:graphicFrame>
      <p:sp>
        <p:nvSpPr>
          <p:cNvPr id="24" name="TextBox 23"/>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5" name="矩形 24"/>
          <p:cNvSpPr/>
          <p:nvPr/>
        </p:nvSpPr>
        <p:spPr>
          <a:xfrm>
            <a:off x="1418536" y="144964"/>
            <a:ext cx="2563522"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Bio </a:t>
            </a:r>
            <a:r>
              <a:rPr lang="en-US" altLang="zh-CN" sz="1600" b="1" i="1" dirty="0" err="1" smtClean="0">
                <a:solidFill>
                  <a:srgbClr val="F36C00"/>
                </a:solidFill>
                <a:latin typeface="微软雅黑" panose="020B0503020204020204" pitchFamily="34" charset="-122"/>
                <a:ea typeface="微软雅黑" panose="020B0503020204020204" pitchFamily="34" charset="-122"/>
              </a:rPr>
              <a:t>Fulvic</a:t>
            </a:r>
            <a:r>
              <a:rPr lang="en-US" altLang="zh-CN" sz="1600" b="1" i="1" dirty="0" smtClean="0">
                <a:solidFill>
                  <a:srgbClr val="F36C00"/>
                </a:solidFill>
                <a:latin typeface="微软雅黑" panose="020B0503020204020204" pitchFamily="34" charset="-122"/>
                <a:ea typeface="微软雅黑" panose="020B0503020204020204" pitchFamily="34" charset="-122"/>
              </a:rPr>
              <a:t> Acid </a:t>
            </a:r>
            <a:r>
              <a:rPr lang="en-US" altLang="zh-CN" sz="1600" b="1" i="1" dirty="0" smtClean="0">
                <a:solidFill>
                  <a:srgbClr val="F36C00"/>
                </a:solidFill>
                <a:latin typeface="微软雅黑" panose="020B0503020204020204" pitchFamily="34" charset="-122"/>
                <a:ea typeface="微软雅黑" panose="020B0503020204020204" pitchFamily="34" charset="-122"/>
              </a:rPr>
              <a:t>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6"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4"/>
              </a:rPr>
              <a:t>www.humicchina.com</a:t>
            </a:r>
            <a:r>
              <a:rPr lang="zh-CN" altLang="en-US" sz="1200" dirty="0" smtClean="0"/>
              <a:t> </a:t>
            </a:r>
            <a:endParaRPr lang="zh-CN" altLang="en-US" sz="1200" dirty="0"/>
          </a:p>
        </p:txBody>
      </p:sp>
      <p:grpSp>
        <p:nvGrpSpPr>
          <p:cNvPr id="21" name="组合 14"/>
          <p:cNvGrpSpPr/>
          <p:nvPr/>
        </p:nvGrpSpPr>
        <p:grpSpPr bwMode="auto">
          <a:xfrm>
            <a:off x="6856324" y="2164125"/>
            <a:ext cx="1263824" cy="246221"/>
            <a:chOff x="88895" y="-953"/>
            <a:chExt cx="1860066" cy="149637"/>
          </a:xfrm>
        </p:grpSpPr>
        <p:sp>
          <p:nvSpPr>
            <p:cNvPr id="22"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2" name="表格 31"/>
          <p:cNvGraphicFramePr>
            <a:graphicFrameLocks noGrp="1"/>
          </p:cNvGraphicFramePr>
          <p:nvPr>
            <p:extLst>
              <p:ext uri="{D42A27DB-BD31-4B8C-83A1-F6EECF244321}">
                <p14:modId xmlns:p14="http://schemas.microsoft.com/office/powerpoint/2010/main" val="1852582428"/>
              </p:ext>
            </p:extLst>
          </p:nvPr>
        </p:nvGraphicFramePr>
        <p:xfrm>
          <a:off x="6831553" y="2385923"/>
          <a:ext cx="2132935" cy="2262894"/>
        </p:xfrm>
        <a:graphic>
          <a:graphicData uri="http://schemas.openxmlformats.org/drawingml/2006/table">
            <a:tbl>
              <a:tblPr firstRow="1" bandRow="1">
                <a:tableStyleId>{68D230F3-CF80-4859-8CE7-A43EE81993B5}</a:tableStyleId>
              </a:tblPr>
              <a:tblGrid>
                <a:gridCol w="2132935">
                  <a:extLst>
                    <a:ext uri="{9D8B030D-6E8A-4147-A177-3AD203B41FA5}">
                      <a16:colId xmlns:a16="http://schemas.microsoft.com/office/drawing/2014/main" val="20000"/>
                    </a:ext>
                  </a:extLst>
                </a:gridCol>
              </a:tblGrid>
              <a:tr h="603438">
                <a:tc>
                  <a:txBody>
                    <a:bodyPr/>
                    <a:lstStyle/>
                    <a:p>
                      <a:r>
                        <a:rPr lang="en-US" altLang="zh-CN" sz="800" b="0" dirty="0" smtClean="0"/>
                        <a:t>1.Irrigation/spaying: Dilute the fertilizer with 500-800 times water before</a:t>
                      </a:r>
                    </a:p>
                    <a:p>
                      <a:r>
                        <a:rPr lang="en-US" altLang="zh-CN" sz="800" b="0" dirty="0" smtClean="0"/>
                        <a:t>irrigation/spraying. Apply 200-400kg/ha.</a:t>
                      </a:r>
                      <a:endParaRPr lang="en-US" altLang="zh-CN" sz="800" b="0" dirty="0" smtClean="0"/>
                    </a:p>
                  </a:txBody>
                  <a:tcPr anchor="ctr"/>
                </a:tc>
                <a:extLst>
                  <a:ext uri="{0D108BD9-81ED-4DB2-BD59-A6C34878D82A}">
                    <a16:rowId xmlns:a16="http://schemas.microsoft.com/office/drawing/2014/main" val="10000"/>
                  </a:ext>
                </a:extLst>
              </a:tr>
              <a:tr h="829728">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2.Drop-irrigation: Dilute the fertilizer with 800-1000 times water before irrigation.</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Irrigate 3-5 times. Apply 200-400kg/ha.</a:t>
                      </a:r>
                      <a:endParaRPr lang="en-US" altLang="zh-CN" sz="800" dirty="0" smtClean="0"/>
                    </a:p>
                  </a:txBody>
                  <a:tcPr anchor="ctr"/>
                </a:tc>
                <a:extLst>
                  <a:ext uri="{0D108BD9-81ED-4DB2-BD59-A6C34878D82A}">
                    <a16:rowId xmlns:a16="http://schemas.microsoft.com/office/drawing/2014/main" val="10001"/>
                  </a:ext>
                </a:extLst>
              </a:tr>
              <a:tr h="829728">
                <a:tc>
                  <a:txBody>
                    <a:bodyPr/>
                    <a:lstStyle/>
                    <a:p>
                      <a:r>
                        <a:rPr lang="en-US" altLang="zh-CN" sz="800" dirty="0" smtClean="0"/>
                        <a:t>As base fertilizer, apply 300-600kg/ha with appropriate amount compound fertilizer</a:t>
                      </a:r>
                    </a:p>
                    <a:p>
                      <a:r>
                        <a:rPr lang="en-US" altLang="zh-CN" sz="800" dirty="0" smtClean="0"/>
                        <a:t>5-7 days before crops transplanting or 5-7 days after harvest.</a:t>
                      </a:r>
                    </a:p>
                    <a:p>
                      <a:r>
                        <a:rPr lang="en-US" altLang="zh-CN" sz="800" dirty="0" smtClean="0"/>
                        <a:t>Apply with mineral fertilizer for better effect.</a:t>
                      </a:r>
                      <a:endParaRPr lang="en-US" altLang="zh-CN" sz="800" dirty="0"/>
                    </a:p>
                  </a:txBody>
                  <a:tcPr anchor="ctr"/>
                </a:tc>
                <a:extLst>
                  <a:ext uri="{0D108BD9-81ED-4DB2-BD59-A6C34878D82A}">
                    <a16:rowId xmlns:a16="http://schemas.microsoft.com/office/drawing/2014/main" val="10002"/>
                  </a:ext>
                </a:extLst>
              </a:tr>
            </a:tbl>
          </a:graphicData>
        </a:graphic>
      </p:graphicFrame>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3" y="717522"/>
            <a:ext cx="2015870" cy="207025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6920"/>
            <a:ext cx="2059143" cy="1880371"/>
          </a:xfrm>
          <a:prstGeom prst="rect">
            <a:avLst/>
          </a:prstGeom>
        </p:spPr>
      </p:pic>
    </p:spTree>
    <p:extLst>
      <p:ext uri="{BB962C8B-B14F-4D97-AF65-F5344CB8AC3E}">
        <p14:creationId xmlns:p14="http://schemas.microsoft.com/office/powerpoint/2010/main" val="11002597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107504" y="818406"/>
            <a:ext cx="4752528" cy="246221"/>
            <a:chOff x="88895" y="-953"/>
            <a:chExt cx="6994656"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6753491"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Meidical</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Grade </a:t>
              </a:r>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23" name="表格 22"/>
          <p:cNvGraphicFramePr>
            <a:graphicFrameLocks noGrp="1"/>
          </p:cNvGraphicFramePr>
          <p:nvPr/>
        </p:nvGraphicFramePr>
        <p:xfrm>
          <a:off x="107503" y="1106438"/>
          <a:ext cx="8928993" cy="45720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3048925">
                  <a:extLst>
                    <a:ext uri="{9D8B030D-6E8A-4147-A177-3AD203B41FA5}">
                      <a16:colId xmlns:a16="http://schemas.microsoft.com/office/drawing/2014/main" val="20000"/>
                    </a:ext>
                  </a:extLst>
                </a:gridCol>
                <a:gridCol w="2831143">
                  <a:extLst>
                    <a:ext uri="{9D8B030D-6E8A-4147-A177-3AD203B41FA5}">
                      <a16:colId xmlns:a16="http://schemas.microsoft.com/office/drawing/2014/main" val="20001"/>
                    </a:ext>
                  </a:extLst>
                </a:gridCol>
                <a:gridCol w="3048925">
                  <a:extLst>
                    <a:ext uri="{9D8B030D-6E8A-4147-A177-3AD203B41FA5}">
                      <a16:colId xmlns:a16="http://schemas.microsoft.com/office/drawing/2014/main" val="20002"/>
                    </a:ext>
                  </a:extLst>
                </a:gridCol>
              </a:tblGrid>
              <a:tr h="128820">
                <a:tc>
                  <a:txBody>
                    <a:bodyPr/>
                    <a:lstStyle/>
                    <a:p>
                      <a:pPr algn="ctr">
                        <a:lnSpc>
                          <a:spcPct val="100000"/>
                        </a:lnSpc>
                      </a:pPr>
                      <a:r>
                        <a:rPr lang="en-US" altLang="zh-CN" sz="900" dirty="0" smtClean="0"/>
                        <a:t>Product Code</a:t>
                      </a:r>
                      <a:endParaRPr lang="zh-CN" altLang="en-US" sz="900" b="1" dirty="0"/>
                    </a:p>
                  </a:txBody>
                  <a:tcPr anchor="ctr"/>
                </a:tc>
                <a:tc>
                  <a:txBody>
                    <a:bodyPr/>
                    <a:lstStyle/>
                    <a:p>
                      <a:pPr algn="ctr">
                        <a:lnSpc>
                          <a:spcPct val="100000"/>
                        </a:lnSpc>
                      </a:pPr>
                      <a:r>
                        <a:rPr lang="en-US" altLang="zh-CN" sz="900" b="1" dirty="0" err="1" smtClean="0"/>
                        <a:t>Fulvic</a:t>
                      </a:r>
                      <a:r>
                        <a:rPr lang="en-US" altLang="zh-CN" sz="900" b="1" dirty="0" smtClean="0"/>
                        <a:t> Acid</a:t>
                      </a:r>
                      <a:endParaRPr lang="zh-CN" altLang="en-US" sz="900" b="1" dirty="0"/>
                    </a:p>
                  </a:txBody>
                  <a:tcPr anchor="ctr"/>
                </a:tc>
                <a:tc>
                  <a:txBody>
                    <a:bodyPr/>
                    <a:lstStyle/>
                    <a:p>
                      <a:pPr algn="ctr">
                        <a:lnSpc>
                          <a:spcPct val="100000"/>
                        </a:lnSpc>
                      </a:pPr>
                      <a:r>
                        <a:rPr lang="en-US" altLang="zh-CN" sz="900" b="1" dirty="0" smtClean="0"/>
                        <a:t>Water</a:t>
                      </a:r>
                      <a:r>
                        <a:rPr lang="en-US" altLang="zh-CN" sz="900" b="1" baseline="0" dirty="0" smtClean="0"/>
                        <a:t> Solubility</a:t>
                      </a:r>
                      <a:endParaRPr lang="zh-CN" altLang="en-US" sz="9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900" dirty="0" smtClean="0"/>
                        <a:t>JFHA-MFA</a:t>
                      </a:r>
                      <a:endParaRPr lang="zh-CN" altLang="en-US" sz="900" b="1" dirty="0"/>
                    </a:p>
                  </a:txBody>
                  <a:tcPr anchor="ctr"/>
                </a:tc>
                <a:tc>
                  <a:txBody>
                    <a:bodyPr/>
                    <a:lstStyle/>
                    <a:p>
                      <a:pPr algn="ctr">
                        <a:lnSpc>
                          <a:spcPct val="100000"/>
                        </a:lnSpc>
                      </a:pPr>
                      <a:r>
                        <a:rPr lang="en-US" altLang="zh-CN" sz="900" b="1" dirty="0" smtClean="0"/>
                        <a:t>99.75% min</a:t>
                      </a:r>
                      <a:endParaRPr lang="zh-CN" altLang="en-US" sz="900" b="1" dirty="0"/>
                    </a:p>
                  </a:txBody>
                  <a:tcPr anchor="ctr"/>
                </a:tc>
                <a:tc>
                  <a:txBody>
                    <a:bodyPr/>
                    <a:lstStyle/>
                    <a:p>
                      <a:pPr algn="ctr">
                        <a:lnSpc>
                          <a:spcPct val="100000"/>
                        </a:lnSpc>
                      </a:pPr>
                      <a:r>
                        <a:rPr lang="en-US" altLang="zh-CN" sz="900" b="1" dirty="0" smtClean="0"/>
                        <a:t>100%</a:t>
                      </a:r>
                      <a:endParaRPr lang="zh-CN" altLang="en-US" sz="900" b="1" dirty="0"/>
                    </a:p>
                  </a:txBody>
                  <a:tcPr anchor="ctr"/>
                </a:tc>
                <a:extLst>
                  <a:ext uri="{0D108BD9-81ED-4DB2-BD59-A6C34878D82A}">
                    <a16:rowId xmlns:a16="http://schemas.microsoft.com/office/drawing/2014/main" val="10001"/>
                  </a:ext>
                </a:extLst>
              </a:tr>
            </a:tbl>
          </a:graphicData>
        </a:graphic>
      </p:graphicFrame>
      <p:grpSp>
        <p:nvGrpSpPr>
          <p:cNvPr id="29" name="组合 14"/>
          <p:cNvGrpSpPr/>
          <p:nvPr/>
        </p:nvGrpSpPr>
        <p:grpSpPr bwMode="auto">
          <a:xfrm>
            <a:off x="2051721" y="1707654"/>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2051720" y="1959526"/>
          <a:ext cx="4824536" cy="2702728"/>
        </p:xfrm>
        <a:graphic>
          <a:graphicData uri="http://schemas.openxmlformats.org/drawingml/2006/table">
            <a:tbl>
              <a:tblPr firstRow="1" bandRow="1">
                <a:tableStyleId>{68D230F3-CF80-4859-8CE7-A43EE81993B5}</a:tableStyleId>
              </a:tblPr>
              <a:tblGrid>
                <a:gridCol w="720081">
                  <a:extLst>
                    <a:ext uri="{9D8B030D-6E8A-4147-A177-3AD203B41FA5}">
                      <a16:colId xmlns:a16="http://schemas.microsoft.com/office/drawing/2014/main" val="20000"/>
                    </a:ext>
                  </a:extLst>
                </a:gridCol>
                <a:gridCol w="4104455">
                  <a:extLst>
                    <a:ext uri="{9D8B030D-6E8A-4147-A177-3AD203B41FA5}">
                      <a16:colId xmlns:a16="http://schemas.microsoft.com/office/drawing/2014/main" val="20001"/>
                    </a:ext>
                  </a:extLst>
                </a:gridCol>
              </a:tblGrid>
              <a:tr h="7562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smtClean="0">
                          <a:solidFill>
                            <a:schemeClr val="tx1"/>
                          </a:solidFill>
                          <a:effectLst/>
                          <a:latin typeface="+mn-lt"/>
                          <a:ea typeface="+mn-ea"/>
                          <a:cs typeface="+mn-cs"/>
                        </a:rPr>
                        <a:t>Blood Properties</a:t>
                      </a:r>
                      <a:endParaRPr lang="en-US" altLang="zh-CN" sz="900" b="0" i="0" kern="1200" dirty="0" smtClean="0">
                        <a:solidFill>
                          <a:schemeClr val="tx1"/>
                        </a:solidFill>
                        <a:effectLst/>
                        <a:latin typeface="+mn-lt"/>
                        <a:ea typeface="+mn-ea"/>
                        <a:cs typeface="+mn-cs"/>
                      </a:endParaRPr>
                    </a:p>
                    <a:p>
                      <a:pPr algn="ctr">
                        <a:lnSpc>
                          <a:spcPct val="100000"/>
                        </a:lnSpc>
                      </a:pPr>
                      <a:endParaRPr lang="zh-CN" altLang="en-US" sz="900" b="0" dirty="0"/>
                    </a:p>
                  </a:txBody>
                  <a:tcPr anchor="ctr"/>
                </a:tc>
                <a:tc>
                  <a:txBody>
                    <a:bodyPr/>
                    <a:lstStyle/>
                    <a:p>
                      <a:r>
                        <a:rPr lang="en-US" altLang="zh-CN" sz="900" b="0" i="0" kern="1200" dirty="0" smtClean="0">
                          <a:solidFill>
                            <a:schemeClr val="tx1"/>
                          </a:solidFill>
                          <a:effectLst/>
                          <a:latin typeface="+mn-lt"/>
                          <a:ea typeface="+mn-ea"/>
                          <a:cs typeface="+mn-cs"/>
                        </a:rPr>
                        <a:t>The red blood cells have the capability of carrying higher percentages of oxygen when in the presence of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Human subjects taking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have reported feelings of euphoria, similar to hyperventilating, during the first few days of taking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This euphoria is a result of additional oxygen. Healing of injuries, as a result of additional oxygen, is much quicker.</a:t>
                      </a:r>
                      <a:endParaRPr lang="en-US" altLang="zh-CN" sz="9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0"/>
                  </a:ext>
                </a:extLst>
              </a:tr>
              <a:tr h="8362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smtClean="0">
                          <a:solidFill>
                            <a:schemeClr val="tx1"/>
                          </a:solidFill>
                          <a:effectLst/>
                          <a:latin typeface="+mn-lt"/>
                          <a:ea typeface="+mn-ea"/>
                          <a:cs typeface="+mn-cs"/>
                        </a:rPr>
                        <a:t>Helpful for Mineral Transfer</a:t>
                      </a:r>
                      <a:r>
                        <a:rPr lang="en-US" altLang="zh-CN" sz="900" b="0" i="0" kern="1200" dirty="0" smtClean="0">
                          <a:solidFill>
                            <a:schemeClr val="tx1"/>
                          </a:solidFill>
                          <a:effectLst/>
                          <a:latin typeface="+mn-lt"/>
                          <a:ea typeface="+mn-ea"/>
                          <a:cs typeface="+mn-cs"/>
                        </a:rPr>
                        <a:t/>
                      </a:r>
                      <a:br>
                        <a:rPr lang="en-US" altLang="zh-CN" sz="900" b="0" i="0" kern="1200" dirty="0" smtClean="0">
                          <a:solidFill>
                            <a:schemeClr val="tx1"/>
                          </a:solidFill>
                          <a:effectLst/>
                          <a:latin typeface="+mn-lt"/>
                          <a:ea typeface="+mn-ea"/>
                          <a:cs typeface="+mn-cs"/>
                        </a:rPr>
                      </a:br>
                      <a:endParaRPr lang="zh-CN" altLang="en-US" sz="900" b="1" dirty="0" smtClean="0"/>
                    </a:p>
                  </a:txBody>
                  <a:tcPr anchor="ctr"/>
                </a:tc>
                <a:tc>
                  <a:txBody>
                    <a:bodyPr/>
                    <a:lstStyle/>
                    <a:p>
                      <a:r>
                        <a:rPr lang="en-US" altLang="zh-CN" sz="900" b="0" i="0" kern="1200" dirty="0" err="1" smtClean="0">
                          <a:solidFill>
                            <a:schemeClr val="tx1"/>
                          </a:solidFill>
                          <a:effectLst/>
                          <a:latin typeface="+mn-lt"/>
                          <a:ea typeface="+mn-ea"/>
                          <a:cs typeface="+mn-cs"/>
                        </a:rPr>
                        <a:t>Humates</a:t>
                      </a:r>
                      <a:r>
                        <a:rPr lang="en-US" altLang="zh-CN" sz="900" b="0" i="0" kern="1200" dirty="0" smtClean="0">
                          <a:solidFill>
                            <a:schemeClr val="tx1"/>
                          </a:solidFill>
                          <a:effectLst/>
                          <a:latin typeface="+mn-lt"/>
                          <a:ea typeface="+mn-ea"/>
                          <a:cs typeface="+mn-cs"/>
                        </a:rPr>
                        <a:t> contain both </a:t>
                      </a:r>
                      <a:r>
                        <a:rPr lang="en-US" altLang="zh-CN" sz="900" b="0" i="0" kern="1200" dirty="0" err="1" smtClean="0">
                          <a:solidFill>
                            <a:schemeClr val="tx1"/>
                          </a:solidFill>
                          <a:effectLst/>
                          <a:latin typeface="+mn-lt"/>
                          <a:ea typeface="+mn-ea"/>
                          <a:cs typeface="+mn-cs"/>
                        </a:rPr>
                        <a:t>humic</a:t>
                      </a:r>
                      <a:r>
                        <a:rPr lang="en-US" altLang="zh-CN" sz="900" b="0" i="0" kern="1200" dirty="0" smtClean="0">
                          <a:solidFill>
                            <a:schemeClr val="tx1"/>
                          </a:solidFill>
                          <a:effectLst/>
                          <a:latin typeface="+mn-lt"/>
                          <a:ea typeface="+mn-ea"/>
                          <a:cs typeface="+mn-cs"/>
                        </a:rPr>
                        <a:t> and </a:t>
                      </a:r>
                      <a:r>
                        <a:rPr lang="en-US" altLang="zh-CN" sz="900" b="0" i="0" kern="1200" dirty="0" err="1" smtClean="0">
                          <a:solidFill>
                            <a:schemeClr val="tx1"/>
                          </a:solidFill>
                          <a:effectLst/>
                          <a:latin typeface="+mn-lt"/>
                          <a:ea typeface="+mn-ea"/>
                          <a:cs typeface="+mn-cs"/>
                        </a:rPr>
                        <a:t>fulvic</a:t>
                      </a:r>
                      <a:r>
                        <a:rPr lang="en-US" altLang="zh-CN" sz="900" b="0" i="0" kern="1200" dirty="0" smtClean="0">
                          <a:solidFill>
                            <a:schemeClr val="tx1"/>
                          </a:solidFill>
                          <a:effectLst/>
                          <a:latin typeface="+mn-lt"/>
                          <a:ea typeface="+mn-ea"/>
                          <a:cs typeface="+mn-cs"/>
                        </a:rPr>
                        <a:t> acids. The </a:t>
                      </a:r>
                      <a:r>
                        <a:rPr lang="en-US" altLang="zh-CN" sz="900" b="0" i="0" kern="1200" dirty="0" err="1" smtClean="0">
                          <a:solidFill>
                            <a:schemeClr val="tx1"/>
                          </a:solidFill>
                          <a:effectLst/>
                          <a:latin typeface="+mn-lt"/>
                          <a:ea typeface="+mn-ea"/>
                          <a:cs typeface="+mn-cs"/>
                        </a:rPr>
                        <a:t>fulvic</a:t>
                      </a:r>
                      <a:r>
                        <a:rPr lang="en-US" altLang="zh-CN" sz="900" b="0" i="0" kern="1200" dirty="0" smtClean="0">
                          <a:solidFill>
                            <a:schemeClr val="tx1"/>
                          </a:solidFill>
                          <a:effectLst/>
                          <a:latin typeface="+mn-lt"/>
                          <a:ea typeface="+mn-ea"/>
                          <a:cs typeface="+mn-cs"/>
                        </a:rPr>
                        <a:t> acid is the chelator that carries the minerals. Help to increase the absorption of calcium and transfer iodine from foods into the thyroid </a:t>
                      </a:r>
                      <a:r>
                        <a:rPr lang="en-US" altLang="zh-CN" sz="900" b="0" i="0" kern="1200" dirty="0" err="1" smtClean="0">
                          <a:solidFill>
                            <a:schemeClr val="tx1"/>
                          </a:solidFill>
                          <a:effectLst/>
                          <a:latin typeface="+mn-lt"/>
                          <a:ea typeface="+mn-ea"/>
                          <a:cs typeface="+mn-cs"/>
                        </a:rPr>
                        <a:t>glands.Most</a:t>
                      </a:r>
                      <a:r>
                        <a:rPr lang="en-US" altLang="zh-CN" sz="900" b="0" i="0" kern="1200" dirty="0" smtClean="0">
                          <a:solidFill>
                            <a:schemeClr val="tx1"/>
                          </a:solidFill>
                          <a:effectLst/>
                          <a:latin typeface="+mn-lt"/>
                          <a:ea typeface="+mn-ea"/>
                          <a:cs typeface="+mn-cs"/>
                        </a:rPr>
                        <a:t> importantly ,</a:t>
                      </a:r>
                      <a:r>
                        <a:rPr lang="en-US" altLang="zh-CN" sz="900" b="0" i="0" kern="1200" dirty="0" err="1" smtClean="0">
                          <a:solidFill>
                            <a:schemeClr val="tx1"/>
                          </a:solidFill>
                          <a:effectLst/>
                          <a:latin typeface="+mn-lt"/>
                          <a:ea typeface="+mn-ea"/>
                          <a:cs typeface="+mn-cs"/>
                        </a:rPr>
                        <a:t>fulvic</a:t>
                      </a:r>
                      <a:r>
                        <a:rPr lang="en-US" altLang="zh-CN" sz="900" b="0" i="0" kern="1200" dirty="0" smtClean="0">
                          <a:solidFill>
                            <a:schemeClr val="tx1"/>
                          </a:solidFill>
                          <a:effectLst/>
                          <a:latin typeface="+mn-lt"/>
                          <a:ea typeface="+mn-ea"/>
                          <a:cs typeface="+mn-cs"/>
                        </a:rPr>
                        <a:t> acid captures and removes toxic metals from the body.</a:t>
                      </a:r>
                    </a:p>
                  </a:txBody>
                  <a:tcPr anchor="ctr"/>
                </a:tc>
                <a:extLst>
                  <a:ext uri="{0D108BD9-81ED-4DB2-BD59-A6C34878D82A}">
                    <a16:rowId xmlns:a16="http://schemas.microsoft.com/office/drawing/2014/main" val="10001"/>
                  </a:ext>
                </a:extLst>
              </a:tr>
              <a:tr h="43204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smtClean="0">
                          <a:solidFill>
                            <a:schemeClr val="tx1"/>
                          </a:solidFill>
                          <a:effectLst/>
                          <a:latin typeface="+mn-lt"/>
                          <a:ea typeface="+mn-ea"/>
                          <a:cs typeface="+mn-cs"/>
                        </a:rPr>
                        <a:t>Cell Mutation</a:t>
                      </a:r>
                      <a:endParaRPr lang="zh-CN" altLang="en-US" sz="900" b="1" dirty="0" smtClean="0"/>
                    </a:p>
                  </a:txBody>
                  <a:tcPr anchor="ctr"/>
                </a:tc>
                <a:tc>
                  <a:txBody>
                    <a:bodyPr/>
                    <a:lstStyle/>
                    <a:p>
                      <a:r>
                        <a:rPr lang="en-US" altLang="zh-CN" sz="900" b="0" i="0" kern="1200" dirty="0" err="1" smtClean="0">
                          <a:solidFill>
                            <a:schemeClr val="tx1"/>
                          </a:solidFill>
                          <a:effectLst/>
                          <a:latin typeface="+mn-lt"/>
                          <a:ea typeface="+mn-ea"/>
                          <a:cs typeface="+mn-cs"/>
                        </a:rPr>
                        <a:t>Humic</a:t>
                      </a:r>
                      <a:r>
                        <a:rPr lang="en-US" altLang="zh-CN" sz="900" b="0" i="0" kern="1200" dirty="0" smtClean="0">
                          <a:solidFill>
                            <a:schemeClr val="tx1"/>
                          </a:solidFill>
                          <a:effectLst/>
                          <a:latin typeface="+mn-lt"/>
                          <a:ea typeface="+mn-ea"/>
                          <a:cs typeface="+mn-cs"/>
                        </a:rPr>
                        <a:t> acid also significantly accelerated the healing process of experimentally induced ulcers</a:t>
                      </a:r>
                      <a:r>
                        <a:rPr lang="en-US" altLang="zh-CN" sz="900" b="0" i="0" kern="1200" baseline="0" dirty="0" smtClean="0">
                          <a:solidFill>
                            <a:schemeClr val="tx1"/>
                          </a:solidFill>
                          <a:effectLst/>
                          <a:latin typeface="+mn-lt"/>
                          <a:ea typeface="+mn-ea"/>
                          <a:cs typeface="+mn-cs"/>
                        </a:rPr>
                        <a:t> </a:t>
                      </a:r>
                      <a:r>
                        <a:rPr lang="en-US" altLang="zh-CN" sz="900" b="0" i="0" kern="1200" dirty="0" smtClean="0">
                          <a:solidFill>
                            <a:schemeClr val="tx1"/>
                          </a:solidFill>
                          <a:effectLst/>
                          <a:latin typeface="+mn-lt"/>
                          <a:ea typeface="+mn-ea"/>
                          <a:cs typeface="+mn-cs"/>
                        </a:rPr>
                        <a:t>Anti-inflammatory &amp; Anti-Viral Properties</a:t>
                      </a:r>
                    </a:p>
                  </a:txBody>
                  <a:tcPr anchor="ctr"/>
                </a:tc>
                <a:extLst>
                  <a:ext uri="{0D108BD9-81ED-4DB2-BD59-A6C34878D82A}">
                    <a16:rowId xmlns:a16="http://schemas.microsoft.com/office/drawing/2014/main" val="10002"/>
                  </a:ext>
                </a:extLst>
              </a:tr>
              <a:tr h="65720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1" i="0" kern="1200" dirty="0" smtClean="0">
                          <a:solidFill>
                            <a:schemeClr val="tx1"/>
                          </a:solidFill>
                          <a:effectLst/>
                          <a:latin typeface="+mn-lt"/>
                          <a:ea typeface="+mn-ea"/>
                          <a:cs typeface="+mn-cs"/>
                        </a:rPr>
                        <a:t>Liver effect</a:t>
                      </a:r>
                      <a:endParaRPr lang="zh-CN" altLang="en-US" sz="900" b="1" dirty="0" smtClean="0"/>
                    </a:p>
                  </a:txBody>
                  <a:tcPr anchor="ctr"/>
                </a:tc>
                <a:tc>
                  <a:txBody>
                    <a:bodyPr/>
                    <a:lstStyle/>
                    <a:p>
                      <a:r>
                        <a:rPr lang="en-US" altLang="zh-CN" sz="900" b="0" i="0" kern="1200" dirty="0" smtClean="0">
                          <a:solidFill>
                            <a:schemeClr val="tx1"/>
                          </a:solidFill>
                          <a:effectLst/>
                          <a:latin typeface="+mn-lt"/>
                          <a:ea typeface="+mn-ea"/>
                          <a:cs typeface="+mn-cs"/>
                        </a:rPr>
                        <a:t>A large part of the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takes an active part in the liver metabolism. The use of </a:t>
                      </a:r>
                      <a:r>
                        <a:rPr lang="en-US" altLang="zh-CN" sz="900" b="0" i="0" kern="1200" dirty="0" err="1" smtClean="0">
                          <a:solidFill>
                            <a:schemeClr val="tx1"/>
                          </a:solidFill>
                          <a:effectLst/>
                          <a:latin typeface="+mn-lt"/>
                          <a:ea typeface="+mn-ea"/>
                          <a:cs typeface="+mn-cs"/>
                        </a:rPr>
                        <a:t>humate</a:t>
                      </a:r>
                      <a:r>
                        <a:rPr lang="en-US" altLang="zh-CN" sz="900" b="0" i="0" kern="1200" dirty="0" smtClean="0">
                          <a:solidFill>
                            <a:schemeClr val="tx1"/>
                          </a:solidFill>
                          <a:effectLst/>
                          <a:latin typeface="+mn-lt"/>
                          <a:ea typeface="+mn-ea"/>
                          <a:cs typeface="+mn-cs"/>
                        </a:rPr>
                        <a:t> plays a role in the liver function and protects it somewhat from disease and/or disturbances.</a:t>
                      </a:r>
                      <a:br>
                        <a:rPr lang="en-US" altLang="zh-CN" sz="900" b="0" i="0" kern="1200" dirty="0" smtClean="0">
                          <a:solidFill>
                            <a:schemeClr val="tx1"/>
                          </a:solidFill>
                          <a:effectLst/>
                          <a:latin typeface="+mn-lt"/>
                          <a:ea typeface="+mn-ea"/>
                          <a:cs typeface="+mn-cs"/>
                        </a:rPr>
                      </a:br>
                      <a:r>
                        <a:rPr lang="en-US" altLang="zh-CN" sz="900" b="0" i="0" kern="1200" dirty="0" smtClean="0">
                          <a:solidFill>
                            <a:schemeClr val="tx1"/>
                          </a:solidFill>
                          <a:effectLst/>
                          <a:latin typeface="+mn-lt"/>
                          <a:ea typeface="+mn-ea"/>
                          <a:cs typeface="+mn-cs"/>
                        </a:rPr>
                        <a:t>Pharmaceutical </a:t>
                      </a:r>
                      <a:r>
                        <a:rPr lang="en-US" altLang="zh-CN" sz="900" b="0" i="0" kern="1200" dirty="0" err="1" smtClean="0">
                          <a:solidFill>
                            <a:schemeClr val="tx1"/>
                          </a:solidFill>
                          <a:effectLst/>
                          <a:latin typeface="+mn-lt"/>
                          <a:ea typeface="+mn-ea"/>
                          <a:cs typeface="+mn-cs"/>
                        </a:rPr>
                        <a:t>Humic</a:t>
                      </a:r>
                      <a:r>
                        <a:rPr lang="en-US" altLang="zh-CN" sz="900" b="0" i="0" kern="1200" dirty="0" smtClean="0">
                          <a:solidFill>
                            <a:schemeClr val="tx1"/>
                          </a:solidFill>
                          <a:effectLst/>
                          <a:latin typeface="+mn-lt"/>
                          <a:ea typeface="+mn-ea"/>
                          <a:cs typeface="+mn-cs"/>
                        </a:rPr>
                        <a:t> Acid Technical Data Sheet.</a:t>
                      </a:r>
                      <a:endParaRPr lang="en-US" altLang="zh-CN" sz="900" b="0"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0003"/>
                  </a:ext>
                </a:extLst>
              </a:tr>
            </a:tbl>
          </a:graphicData>
        </a:graphic>
      </p:graphicFrame>
      <p:sp>
        <p:nvSpPr>
          <p:cNvPr id="22" name="TextBox 21"/>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4" name="矩形 23"/>
          <p:cNvSpPr/>
          <p:nvPr/>
        </p:nvSpPr>
        <p:spPr>
          <a:xfrm>
            <a:off x="1418536" y="144964"/>
            <a:ext cx="2823210" cy="337185"/>
          </a:xfrm>
          <a:prstGeom prst="rect">
            <a:avLst/>
          </a:prstGeom>
        </p:spPr>
        <p:txBody>
          <a:bodyPr wrap="none">
            <a:spAutoFit/>
          </a:bodyPr>
          <a:lstStyle/>
          <a:p>
            <a:r>
              <a:rPr lang="en-US" altLang="zh-CN" sz="1600" b="1" i="1" dirty="0" err="1" smtClean="0">
                <a:solidFill>
                  <a:srgbClr val="F36C00"/>
                </a:solidFill>
                <a:latin typeface="微软雅黑" panose="020B0503020204020204" pitchFamily="34" charset="-122"/>
                <a:ea typeface="微软雅黑" panose="020B0503020204020204" pitchFamily="34" charset="-122"/>
              </a:rPr>
              <a:t>Medical</a:t>
            </a:r>
            <a:r>
              <a:rPr lang="en-US" altLang="zh-CN" sz="1600" b="1" i="1" dirty="0" smtClean="0">
                <a:solidFill>
                  <a:srgbClr val="F36C00"/>
                </a:solidFill>
                <a:latin typeface="微软雅黑" panose="020B0503020204020204" pitchFamily="34" charset="-122"/>
                <a:ea typeface="微软雅黑" panose="020B0503020204020204" pitchFamily="34" charset="-122"/>
              </a:rPr>
              <a:t> Grade </a:t>
            </a:r>
            <a:r>
              <a:rPr lang="en-US" altLang="zh-CN" sz="1600" b="1" i="1" dirty="0" err="1" smtClean="0">
                <a:solidFill>
                  <a:srgbClr val="F36C00"/>
                </a:solidFill>
                <a:latin typeface="微软雅黑" panose="020B0503020204020204" pitchFamily="34" charset="-122"/>
                <a:ea typeface="微软雅黑" panose="020B0503020204020204" pitchFamily="34" charset="-122"/>
              </a:rPr>
              <a:t>Fulvic</a:t>
            </a:r>
            <a:r>
              <a:rPr lang="en-US" altLang="zh-CN" sz="1600" b="1" i="1" dirty="0" smtClean="0">
                <a:solidFill>
                  <a:srgbClr val="F36C00"/>
                </a:solidFill>
                <a:latin typeface="微软雅黑" panose="020B0503020204020204" pitchFamily="34" charset="-122"/>
                <a:ea typeface="微软雅黑" panose="020B0503020204020204" pitchFamily="34" charset="-122"/>
              </a:rPr>
              <a:t> Acid</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19" name="Picture 2" descr="D:\微云同步助手\470688841\同步文件夹2\景丰腐植酸\景丰-定稿-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4"/>
              </a:rPr>
              <a:t>www.humicchina.com</a:t>
            </a:r>
            <a:r>
              <a:rPr lang="zh-CN" altLang="en-US" sz="1200" dirty="0" smtClean="0"/>
              <a:t> </a:t>
            </a:r>
            <a:endParaRPr lang="zh-CN" altLang="en-US" sz="1200" dirty="0"/>
          </a:p>
        </p:txBody>
      </p:sp>
      <p:pic>
        <p:nvPicPr>
          <p:cNvPr id="2050" name="Picture 2" descr="D:\微云同步助手\470688841\同步文件夹2\景丰腐植酸\阿里巴巴国际站\医用黄腐酸模板\景丰案例\Medical fulvic acid 跑 女 免疫.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264" y="1925672"/>
            <a:ext cx="2081014" cy="24336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微云同步助手\470688841\同步文件夹2\景丰腐植酸\阿里巴巴国际站\医用黄腐酸模板\景丰案例\Medical fulvic aci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552" y="1675759"/>
            <a:ext cx="2822376" cy="2822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99542"/>
            <a:ext cx="1371709" cy="13848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875" y="697419"/>
            <a:ext cx="1436941" cy="138692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3131840"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Seaweed Extract Flakes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2202989"/>
            <a:ext cx="1239024" cy="281434"/>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486546"/>
          <a:ext cx="2736303" cy="2191900"/>
        </p:xfrm>
        <a:graphic>
          <a:graphicData uri="http://schemas.openxmlformats.org/drawingml/2006/table">
            <a:tbl>
              <a:tblPr firstRow="1" bandRow="1">
                <a:tableStyleId>{68D230F3-CF80-4859-8CE7-A43EE81993B5}</a:tableStyleId>
              </a:tblPr>
              <a:tblGrid>
                <a:gridCol w="248754">
                  <a:extLst>
                    <a:ext uri="{9D8B030D-6E8A-4147-A177-3AD203B41FA5}">
                      <a16:colId xmlns:a16="http://schemas.microsoft.com/office/drawing/2014/main" val="20000"/>
                    </a:ext>
                  </a:extLst>
                </a:gridCol>
                <a:gridCol w="2487549">
                  <a:extLst>
                    <a:ext uri="{9D8B030D-6E8A-4147-A177-3AD203B41FA5}">
                      <a16:colId xmlns:a16="http://schemas.microsoft.com/office/drawing/2014/main" val="20001"/>
                    </a:ext>
                  </a:extLst>
                </a:gridCol>
              </a:tblGrid>
              <a:tr h="228323">
                <a:tc>
                  <a:txBody>
                    <a:bodyPr/>
                    <a:lstStyle/>
                    <a:p>
                      <a:pPr algn="ctr">
                        <a:lnSpc>
                          <a:spcPct val="100000"/>
                        </a:lnSpc>
                      </a:pPr>
                      <a:r>
                        <a:rPr lang="en-US" altLang="zh-CN" sz="800" b="0" dirty="0" smtClean="0"/>
                        <a:t>1.</a:t>
                      </a:r>
                      <a:endParaRPr lang="zh-CN" altLang="en-US" sz="800" b="0" dirty="0"/>
                    </a:p>
                  </a:txBody>
                  <a:tcPr anchor="ctr"/>
                </a:tc>
                <a:tc>
                  <a:txBody>
                    <a:bodyPr/>
                    <a:lstStyle/>
                    <a:p>
                      <a:pPr algn="l">
                        <a:lnSpc>
                          <a:spcPct val="100000"/>
                        </a:lnSpc>
                      </a:pPr>
                      <a:r>
                        <a:rPr lang="en-US" altLang="zh-CN" sz="800" b="0" i="0" kern="1200" dirty="0" smtClean="0">
                          <a:solidFill>
                            <a:schemeClr val="tx1"/>
                          </a:solidFill>
                          <a:effectLst/>
                          <a:latin typeface="+mn-lt"/>
                          <a:ea typeface="+mn-ea"/>
                          <a:cs typeface="+mn-cs"/>
                        </a:rPr>
                        <a:t>100% water solubility with no flocculation left</a:t>
                      </a:r>
                      <a:endParaRPr lang="zh-CN" altLang="en-US" sz="800" b="0" dirty="0"/>
                    </a:p>
                  </a:txBody>
                  <a:tcPr anchor="ctr"/>
                </a:tc>
                <a:extLst>
                  <a:ext uri="{0D108BD9-81ED-4DB2-BD59-A6C34878D82A}">
                    <a16:rowId xmlns:a16="http://schemas.microsoft.com/office/drawing/2014/main" val="10000"/>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Improve soil structure and utilization of potash</a:t>
                      </a:r>
                      <a:endParaRPr lang="zh-CN" altLang="en-US" sz="800" dirty="0" smtClean="0"/>
                    </a:p>
                  </a:txBody>
                  <a:tcPr anchor="ctr"/>
                </a:tc>
                <a:extLst>
                  <a:ext uri="{0D108BD9-81ED-4DB2-BD59-A6C34878D82A}">
                    <a16:rowId xmlns:a16="http://schemas.microsoft.com/office/drawing/2014/main" val="10001"/>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Increase the release of potassium</a:t>
                      </a:r>
                      <a:endParaRPr lang="zh-CN" altLang="en-US" sz="800" b="0" dirty="0" smtClean="0"/>
                    </a:p>
                  </a:txBody>
                  <a:tcPr anchor="ctr"/>
                </a:tc>
                <a:extLst>
                  <a:ext uri="{0D108BD9-81ED-4DB2-BD59-A6C34878D82A}">
                    <a16:rowId xmlns:a16="http://schemas.microsoft.com/office/drawing/2014/main" val="10002"/>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Increase the crop resistance of drought and disease</a:t>
                      </a:r>
                      <a:endParaRPr lang="zh-CN" altLang="en-US" sz="800" b="0" dirty="0" smtClean="0"/>
                    </a:p>
                  </a:txBody>
                  <a:tcPr anchor="ctr"/>
                </a:tc>
                <a:extLst>
                  <a:ext uri="{0D108BD9-81ED-4DB2-BD59-A6C34878D82A}">
                    <a16:rowId xmlns:a16="http://schemas.microsoft.com/office/drawing/2014/main" val="10003"/>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 Improve water storage capacity of soil</a:t>
                      </a:r>
                      <a:endParaRPr lang="zh-CN" altLang="en-US" sz="800" dirty="0" smtClean="0"/>
                    </a:p>
                  </a:txBody>
                  <a:tcPr anchor="ctr"/>
                </a:tc>
                <a:extLst>
                  <a:ext uri="{0D108BD9-81ED-4DB2-BD59-A6C34878D82A}">
                    <a16:rowId xmlns:a16="http://schemas.microsoft.com/office/drawing/2014/main" val="10004"/>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6.</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Quick release organic fertilizer</a:t>
                      </a:r>
                      <a:endParaRPr lang="zh-CN" altLang="en-US" sz="800" dirty="0" smtClean="0"/>
                    </a:p>
                  </a:txBody>
                  <a:tcPr anchor="ctr"/>
                </a:tc>
                <a:extLst>
                  <a:ext uri="{0D108BD9-81ED-4DB2-BD59-A6C34878D82A}">
                    <a16:rowId xmlns:a16="http://schemas.microsoft.com/office/drawing/2014/main" val="10005"/>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7.</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Enhance the usability of soil</a:t>
                      </a:r>
                      <a:endParaRPr lang="zh-CN" altLang="en-US" sz="800" dirty="0" smtClean="0"/>
                    </a:p>
                  </a:txBody>
                  <a:tcPr anchor="ctr"/>
                </a:tc>
                <a:extLst>
                  <a:ext uri="{0D108BD9-81ED-4DB2-BD59-A6C34878D82A}">
                    <a16:rowId xmlns:a16="http://schemas.microsoft.com/office/drawing/2014/main" val="10006"/>
                  </a:ext>
                </a:extLst>
              </a:tr>
              <a:tr h="22832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8.</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Stimulate crop growth, control the release of nutrients</a:t>
                      </a:r>
                      <a:endParaRPr lang="zh-CN" altLang="en-US" sz="800" dirty="0" smtClean="0"/>
                    </a:p>
                  </a:txBody>
                  <a:tcPr anchor="ctr"/>
                </a:tc>
                <a:extLst>
                  <a:ext uri="{0D108BD9-81ED-4DB2-BD59-A6C34878D82A}">
                    <a16:rowId xmlns:a16="http://schemas.microsoft.com/office/drawing/2014/main" val="10007"/>
                  </a:ext>
                </a:extLst>
              </a:tr>
              <a:tr h="36531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9.</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Improve the quality and yield of crops, promote the efficiency of fertilizer</a:t>
                      </a:r>
                      <a:endParaRPr lang="zh-CN" altLang="en-US" sz="800" dirty="0" smtClean="0"/>
                    </a:p>
                  </a:txBody>
                  <a:tcPr anchor="ctr"/>
                </a:tc>
                <a:extLst>
                  <a:ext uri="{0D108BD9-81ED-4DB2-BD59-A6C34878D82A}">
                    <a16:rowId xmlns:a16="http://schemas.microsoft.com/office/drawing/2014/main" val="10008"/>
                  </a:ext>
                </a:extLst>
              </a:tr>
            </a:tbl>
          </a:graphicData>
        </a:graphic>
      </p:graphicFrame>
      <p:grpSp>
        <p:nvGrpSpPr>
          <p:cNvPr id="34" name="组合 14"/>
          <p:cNvGrpSpPr/>
          <p:nvPr/>
        </p:nvGrpSpPr>
        <p:grpSpPr bwMode="auto">
          <a:xfrm>
            <a:off x="3131840" y="2211710"/>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extLst>
              <p:ext uri="{D42A27DB-BD31-4B8C-83A1-F6EECF244321}">
                <p14:modId xmlns:p14="http://schemas.microsoft.com/office/powerpoint/2010/main" val="701328796"/>
              </p:ext>
            </p:extLst>
          </p:nvPr>
        </p:nvGraphicFramePr>
        <p:xfrm>
          <a:off x="2987823" y="2427734"/>
          <a:ext cx="5976664" cy="640080"/>
        </p:xfrm>
        <a:graphic>
          <a:graphicData uri="http://schemas.openxmlformats.org/drawingml/2006/table">
            <a:tbl>
              <a:tblPr firstRow="1" bandRow="1">
                <a:tableStyleId>{68D230F3-CF80-4859-8CE7-A43EE81993B5}</a:tableStyleId>
              </a:tblPr>
              <a:tblGrid>
                <a:gridCol w="217865">
                  <a:extLst>
                    <a:ext uri="{9D8B030D-6E8A-4147-A177-3AD203B41FA5}">
                      <a16:colId xmlns:a16="http://schemas.microsoft.com/office/drawing/2014/main" val="20000"/>
                    </a:ext>
                  </a:extLst>
                </a:gridCol>
                <a:gridCol w="5758799">
                  <a:extLst>
                    <a:ext uri="{9D8B030D-6E8A-4147-A177-3AD203B41FA5}">
                      <a16:colId xmlns:a16="http://schemas.microsoft.com/office/drawing/2014/main" val="20001"/>
                    </a:ext>
                  </a:extLst>
                </a:gridCol>
              </a:tblGrid>
              <a:tr h="198904">
                <a:tc>
                  <a:txBody>
                    <a:bodyPr/>
                    <a:lstStyle/>
                    <a:p>
                      <a:pPr algn="ctr">
                        <a:lnSpc>
                          <a:spcPct val="100000"/>
                        </a:lnSpc>
                      </a:pPr>
                      <a:r>
                        <a:rPr lang="en-US" altLang="zh-CN" sz="800" b="0" dirty="0" smtClean="0"/>
                        <a:t>1</a:t>
                      </a:r>
                      <a:endParaRPr lang="zh-CN" altLang="en-US" sz="800" b="0" dirty="0"/>
                    </a:p>
                  </a:txBody>
                  <a:tcPr anchor="ctr"/>
                </a:tc>
                <a:tc>
                  <a:txBody>
                    <a:bodyPr/>
                    <a:lstStyle/>
                    <a:p>
                      <a:r>
                        <a:rPr lang="en-US" altLang="zh-CN" sz="800" b="0" dirty="0" smtClean="0"/>
                        <a:t>Dilute it with 3000-4000 times water, using for water </a:t>
                      </a:r>
                      <a:r>
                        <a:rPr lang="en-US" altLang="zh-CN" sz="800" b="0" dirty="0" smtClean="0"/>
                        <a:t>flush </a:t>
                      </a:r>
                      <a:r>
                        <a:rPr lang="en-US" altLang="zh-CN" sz="800" b="0" dirty="0" smtClean="0"/>
                        <a:t>irrigation, drip</a:t>
                      </a:r>
                      <a:r>
                        <a:rPr lang="en-US" altLang="zh-CN" sz="800" b="0" baseline="0" dirty="0" smtClean="0"/>
                        <a:t> irrigation and foliar spray.</a:t>
                      </a:r>
                      <a:endParaRPr lang="zh-CN" altLang="zh-CN" sz="800" b="0" dirty="0"/>
                    </a:p>
                  </a:txBody>
                  <a:tcPr anchor="ctr"/>
                </a:tc>
                <a:extLst>
                  <a:ext uri="{0D108BD9-81ED-4DB2-BD59-A6C34878D82A}">
                    <a16:rowId xmlns:a16="http://schemas.microsoft.com/office/drawing/2014/main" val="10000"/>
                  </a:ext>
                </a:extLst>
              </a:tr>
              <a:tr h="1516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r>
                        <a:rPr lang="en-US" altLang="zh-CN" sz="800" dirty="0" smtClean="0"/>
                        <a:t>Use</a:t>
                      </a:r>
                      <a:r>
                        <a:rPr lang="en-US" altLang="zh-CN" sz="800" baseline="0" dirty="0" smtClean="0"/>
                        <a:t> it together with compound fertilizer in the percentage 1:100.</a:t>
                      </a:r>
                      <a:endParaRPr lang="zh-CN" altLang="zh-CN" sz="800" dirty="0"/>
                    </a:p>
                  </a:txBody>
                  <a:tcPr anchor="ctr"/>
                </a:tc>
                <a:extLst>
                  <a:ext uri="{0D108BD9-81ED-4DB2-BD59-A6C34878D82A}">
                    <a16:rowId xmlns:a16="http://schemas.microsoft.com/office/drawing/2014/main" val="10001"/>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r>
                        <a:rPr lang="en-US" altLang="zh-CN" sz="800" dirty="0" smtClean="0"/>
                        <a:t>Strengthen</a:t>
                      </a:r>
                      <a:r>
                        <a:rPr lang="en-US" altLang="zh-CN" sz="800" baseline="0" dirty="0" smtClean="0"/>
                        <a:t> the effect of pesticide and foliar fertilizer: Add it together with pesticide or foliar fertilizer liquid in the percentage: 1:5000.</a:t>
                      </a:r>
                      <a:endParaRPr lang="zh-CN" altLang="zh-CN" sz="800" dirty="0"/>
                    </a:p>
                  </a:txBody>
                  <a:tcPr anchor="ctr"/>
                </a:tc>
                <a:extLst>
                  <a:ext uri="{0D108BD9-81ED-4DB2-BD59-A6C34878D82A}">
                    <a16:rowId xmlns:a16="http://schemas.microsoft.com/office/drawing/2014/main" val="10002"/>
                  </a:ext>
                </a:extLst>
              </a:tr>
            </a:tbl>
          </a:graphicData>
        </a:graphic>
      </p:graphicFrame>
      <p:graphicFrame>
        <p:nvGraphicFramePr>
          <p:cNvPr id="38" name="表格 37"/>
          <p:cNvGraphicFramePr>
            <a:graphicFrameLocks noGrp="1"/>
          </p:cNvGraphicFramePr>
          <p:nvPr/>
        </p:nvGraphicFramePr>
        <p:xfrm>
          <a:off x="2987823" y="915566"/>
          <a:ext cx="5976665" cy="118872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812184">
                  <a:extLst>
                    <a:ext uri="{9D8B030D-6E8A-4147-A177-3AD203B41FA5}">
                      <a16:colId xmlns:a16="http://schemas.microsoft.com/office/drawing/2014/main" val="20000"/>
                    </a:ext>
                  </a:extLst>
                </a:gridCol>
                <a:gridCol w="1107525">
                  <a:extLst>
                    <a:ext uri="{9D8B030D-6E8A-4147-A177-3AD203B41FA5}">
                      <a16:colId xmlns:a16="http://schemas.microsoft.com/office/drawing/2014/main" val="20001"/>
                    </a:ext>
                  </a:extLst>
                </a:gridCol>
                <a:gridCol w="886020">
                  <a:extLst>
                    <a:ext uri="{9D8B030D-6E8A-4147-A177-3AD203B41FA5}">
                      <a16:colId xmlns:a16="http://schemas.microsoft.com/office/drawing/2014/main" val="20002"/>
                    </a:ext>
                  </a:extLst>
                </a:gridCol>
                <a:gridCol w="886020">
                  <a:extLst>
                    <a:ext uri="{9D8B030D-6E8A-4147-A177-3AD203B41FA5}">
                      <a16:colId xmlns:a16="http://schemas.microsoft.com/office/drawing/2014/main" val="20003"/>
                    </a:ext>
                  </a:extLst>
                </a:gridCol>
                <a:gridCol w="516845">
                  <a:extLst>
                    <a:ext uri="{9D8B030D-6E8A-4147-A177-3AD203B41FA5}">
                      <a16:colId xmlns:a16="http://schemas.microsoft.com/office/drawing/2014/main" val="20004"/>
                    </a:ext>
                  </a:extLst>
                </a:gridCol>
                <a:gridCol w="738350">
                  <a:extLst>
                    <a:ext uri="{9D8B030D-6E8A-4147-A177-3AD203B41FA5}">
                      <a16:colId xmlns:a16="http://schemas.microsoft.com/office/drawing/2014/main" val="20005"/>
                    </a:ext>
                  </a:extLst>
                </a:gridCol>
                <a:gridCol w="516845">
                  <a:extLst>
                    <a:ext uri="{9D8B030D-6E8A-4147-A177-3AD203B41FA5}">
                      <a16:colId xmlns:a16="http://schemas.microsoft.com/office/drawing/2014/main" val="20006"/>
                    </a:ext>
                  </a:extLst>
                </a:gridCol>
                <a:gridCol w="512876">
                  <a:extLst>
                    <a:ext uri="{9D8B030D-6E8A-4147-A177-3AD203B41FA5}">
                      <a16:colId xmlns:a16="http://schemas.microsoft.com/office/drawing/2014/main" val="20007"/>
                    </a:ext>
                  </a:extLst>
                </a:gridCol>
              </a:tblGrid>
              <a:tr h="298688">
                <a:tc>
                  <a:txBody>
                    <a:bodyPr/>
                    <a:lstStyle/>
                    <a:p>
                      <a:pPr algn="ctr">
                        <a:lnSpc>
                          <a:spcPct val="100000"/>
                        </a:lnSpc>
                      </a:pPr>
                      <a:r>
                        <a:rPr lang="en-US" altLang="zh-CN" sz="800" dirty="0" smtClean="0"/>
                        <a:t>Product Code</a:t>
                      </a:r>
                      <a:endParaRPr lang="zh-CN" altLang="en-US" sz="800" b="0" dirty="0"/>
                    </a:p>
                  </a:txBody>
                  <a:tcPr anchor="ctr"/>
                </a:tc>
                <a:tc>
                  <a:txBody>
                    <a:bodyPr/>
                    <a:lstStyle/>
                    <a:p>
                      <a:pPr algn="ctr">
                        <a:lnSpc>
                          <a:spcPct val="100000"/>
                        </a:lnSpc>
                      </a:pPr>
                      <a:r>
                        <a:rPr lang="en-US" altLang="zh-CN" sz="800" dirty="0" smtClean="0"/>
                        <a:t>Appearance</a:t>
                      </a:r>
                      <a:endParaRPr lang="zh-CN" altLang="en-US" sz="800" b="0" dirty="0"/>
                    </a:p>
                  </a:txBody>
                  <a:tcPr anchor="ctr"/>
                </a:tc>
                <a:tc>
                  <a:txBody>
                    <a:bodyPr/>
                    <a:lstStyle/>
                    <a:p>
                      <a:pPr algn="ctr">
                        <a:lnSpc>
                          <a:spcPct val="100000"/>
                        </a:lnSpc>
                      </a:pPr>
                      <a:r>
                        <a:rPr lang="en-US" altLang="zh-CN" sz="800" b="0" dirty="0" smtClean="0"/>
                        <a:t>Seaweed Polysaccharide</a:t>
                      </a:r>
                      <a:endParaRPr lang="zh-CN" altLang="en-US" sz="800" b="0" dirty="0"/>
                    </a:p>
                  </a:txBody>
                  <a:tcPr anchor="ctr"/>
                </a:tc>
                <a:tc>
                  <a:txBody>
                    <a:bodyPr/>
                    <a:lstStyle/>
                    <a:p>
                      <a:pPr algn="ctr">
                        <a:lnSpc>
                          <a:spcPct val="100000"/>
                        </a:lnSpc>
                      </a:pPr>
                      <a:r>
                        <a:rPr lang="en-US" altLang="zh-CN" sz="800" dirty="0" err="1" smtClean="0"/>
                        <a:t>Alginic</a:t>
                      </a:r>
                      <a:r>
                        <a:rPr lang="en-US" altLang="zh-CN" sz="800" dirty="0" smtClean="0"/>
                        <a:t> acid</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K2O</a:t>
                      </a:r>
                      <a:endParaRPr lang="zh-CN" altLang="en-US" sz="800" b="0" dirty="0" smtClean="0"/>
                    </a:p>
                  </a:txBody>
                  <a:tcPr anchor="ctr"/>
                </a:tc>
                <a:tc>
                  <a:txBody>
                    <a:bodyPr/>
                    <a:lstStyle/>
                    <a:p>
                      <a:pPr algn="ctr">
                        <a:lnSpc>
                          <a:spcPct val="100000"/>
                        </a:lnSpc>
                      </a:pPr>
                      <a:r>
                        <a:rPr lang="en-US" altLang="zh-CN" sz="800" dirty="0" smtClean="0"/>
                        <a:t>Water Solubility</a:t>
                      </a:r>
                      <a:endParaRPr lang="zh-CN" altLang="en-US" sz="800" b="0" dirty="0"/>
                    </a:p>
                  </a:txBody>
                  <a:tcPr anchor="ctr"/>
                </a:tc>
                <a:tc>
                  <a:txBody>
                    <a:bodyPr/>
                    <a:lstStyle/>
                    <a:p>
                      <a:pPr algn="ctr">
                        <a:lnSpc>
                          <a:spcPct val="100000"/>
                        </a:lnSpc>
                      </a:pPr>
                      <a:r>
                        <a:rPr lang="en-US" altLang="zh-CN" sz="800" b="0" dirty="0" smtClean="0"/>
                        <a:t>P2O5</a:t>
                      </a:r>
                      <a:endParaRPr lang="zh-CN" altLang="en-US" sz="800" b="0" dirty="0"/>
                    </a:p>
                  </a:txBody>
                  <a:tcPr anchor="ctr"/>
                </a:tc>
                <a:tc>
                  <a:txBody>
                    <a:bodyPr/>
                    <a:lstStyle/>
                    <a:p>
                      <a:pPr algn="ctr">
                        <a:lnSpc>
                          <a:spcPct val="100000"/>
                        </a:lnSpc>
                      </a:pPr>
                      <a:r>
                        <a:rPr lang="en-US" altLang="zh-CN" sz="800" dirty="0" err="1" smtClean="0"/>
                        <a:t>ph</a:t>
                      </a:r>
                      <a:endParaRPr lang="zh-CN" altLang="en-US" sz="8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800" dirty="0" smtClean="0"/>
                        <a:t>JFHA-GSP</a:t>
                      </a:r>
                      <a:endParaRPr lang="zh-CN" altLang="en-US" sz="800" b="0" dirty="0"/>
                    </a:p>
                  </a:txBody>
                  <a:tcPr anchor="ctr"/>
                </a:tc>
                <a:tc>
                  <a:txBody>
                    <a:bodyPr/>
                    <a:lstStyle/>
                    <a:p>
                      <a:pPr algn="ctr">
                        <a:lnSpc>
                          <a:spcPct val="100000"/>
                        </a:lnSpc>
                      </a:pPr>
                      <a:r>
                        <a:rPr lang="en-US" altLang="zh-CN" sz="800" dirty="0" smtClean="0"/>
                        <a:t>Green Powder</a:t>
                      </a:r>
                      <a:endParaRPr lang="zh-CN" altLang="en-US" sz="800" b="0" dirty="0"/>
                    </a:p>
                  </a:txBody>
                  <a:tcPr anchor="ctr"/>
                </a:tc>
                <a:tc>
                  <a:txBody>
                    <a:bodyPr/>
                    <a:lstStyle/>
                    <a:p>
                      <a:pPr algn="ctr">
                        <a:lnSpc>
                          <a:spcPct val="100000"/>
                        </a:lnSpc>
                      </a:pPr>
                      <a:r>
                        <a:rPr lang="zh-CN" altLang="en-US" sz="800" dirty="0" smtClean="0"/>
                        <a:t>≥</a:t>
                      </a:r>
                      <a:r>
                        <a:rPr lang="en-US" altLang="zh-CN" sz="800" b="0" dirty="0" smtClean="0"/>
                        <a:t>50%</a:t>
                      </a:r>
                      <a:endParaRPr lang="zh-CN" altLang="en-US" sz="800" b="0" dirty="0"/>
                    </a:p>
                  </a:txBody>
                  <a:tcPr anchor="ctr"/>
                </a:tc>
                <a:tc>
                  <a:txBody>
                    <a:bodyPr/>
                    <a:lstStyle/>
                    <a:p>
                      <a:pPr algn="ctr">
                        <a:lnSpc>
                          <a:spcPct val="100000"/>
                        </a:lnSpc>
                      </a:pPr>
                      <a:r>
                        <a:rPr lang="zh-CN" altLang="en-US" sz="800" dirty="0" smtClean="0"/>
                        <a:t>≥</a:t>
                      </a:r>
                      <a:r>
                        <a:rPr lang="en-US" altLang="zh-CN" sz="800" dirty="0" smtClean="0"/>
                        <a:t>40%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smtClean="0"/>
                        <a:t>≥</a:t>
                      </a:r>
                      <a:r>
                        <a:rPr lang="en-US" altLang="zh-CN" sz="800" dirty="0" smtClean="0"/>
                        <a:t>20%</a:t>
                      </a:r>
                      <a:endParaRPr lang="zh-CN" altLang="en-US" sz="800" b="0" dirty="0" smtClean="0"/>
                    </a:p>
                  </a:txBody>
                  <a:tcPr anchor="ctr"/>
                </a:tc>
                <a:tc>
                  <a:txBody>
                    <a:bodyPr/>
                    <a:lstStyle/>
                    <a:p>
                      <a:pPr algn="ctr">
                        <a:lnSpc>
                          <a:spcPct val="100000"/>
                        </a:lnSpc>
                      </a:pPr>
                      <a:r>
                        <a:rPr lang="en-US" altLang="zh-CN" sz="800" dirty="0" smtClean="0"/>
                        <a:t>100%</a:t>
                      </a:r>
                      <a:endParaRPr lang="zh-CN" altLang="en-US" sz="800" b="0" dirty="0"/>
                    </a:p>
                  </a:txBody>
                  <a:tcPr anchor="ctr"/>
                </a:tc>
                <a:tc>
                  <a:txBody>
                    <a:bodyPr/>
                    <a:lstStyle/>
                    <a:p>
                      <a:pPr algn="ctr">
                        <a:lnSpc>
                          <a:spcPct val="100000"/>
                        </a:lnSpc>
                      </a:pPr>
                      <a:r>
                        <a:rPr lang="zh-CN" altLang="en-US" sz="800" dirty="0" smtClean="0"/>
                        <a:t>≥</a:t>
                      </a:r>
                      <a:r>
                        <a:rPr lang="en-US" altLang="zh-CN" sz="800" dirty="0" smtClean="0"/>
                        <a:t>2%</a:t>
                      </a:r>
                      <a:endParaRPr lang="zh-CN" altLang="en-US" sz="800" b="0" dirty="0"/>
                    </a:p>
                  </a:txBody>
                  <a:tcPr anchor="ctr"/>
                </a:tc>
                <a:tc>
                  <a:txBody>
                    <a:bodyPr/>
                    <a:lstStyle/>
                    <a:p>
                      <a:pPr algn="ctr">
                        <a:lnSpc>
                          <a:spcPct val="100000"/>
                        </a:lnSpc>
                      </a:pPr>
                      <a:r>
                        <a:rPr lang="en-US" altLang="zh-CN" sz="800" dirty="0" smtClean="0"/>
                        <a:t>6-7</a:t>
                      </a:r>
                      <a:endParaRPr lang="zh-CN" altLang="en-US" sz="800" b="0" dirty="0"/>
                    </a:p>
                  </a:txBody>
                  <a:tcPr anchor="ctr"/>
                </a:tc>
                <a:extLst>
                  <a:ext uri="{0D108BD9-81ED-4DB2-BD59-A6C34878D82A}">
                    <a16:rowId xmlns:a16="http://schemas.microsoft.com/office/drawing/2014/main" val="10001"/>
                  </a:ext>
                </a:extLst>
              </a:tr>
              <a:tr h="134104">
                <a:tc>
                  <a:txBody>
                    <a:bodyPr/>
                    <a:lstStyle/>
                    <a:p>
                      <a:pPr algn="ctr">
                        <a:lnSpc>
                          <a:spcPct val="100000"/>
                        </a:lnSpc>
                      </a:pPr>
                      <a:r>
                        <a:rPr lang="en-US" altLang="zh-CN" sz="800" b="0" dirty="0" smtClean="0"/>
                        <a:t>JFHA-BSP</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Brown</a:t>
                      </a:r>
                      <a:r>
                        <a:rPr lang="en-US" altLang="zh-CN" sz="800" baseline="0" dirty="0" smtClean="0"/>
                        <a:t> </a:t>
                      </a:r>
                      <a:r>
                        <a:rPr lang="en-US" altLang="zh-CN" sz="800" dirty="0" smtClean="0"/>
                        <a:t>Powder</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smtClean="0"/>
                        <a:t>≥</a:t>
                      </a:r>
                      <a:r>
                        <a:rPr lang="en-US" altLang="zh-CN" sz="800" b="0" dirty="0" smtClean="0"/>
                        <a:t>40%</a:t>
                      </a:r>
                      <a:endParaRPr lang="zh-CN" altLang="en-US" sz="800" b="0" dirty="0" smtClean="0"/>
                    </a:p>
                  </a:txBody>
                  <a:tcPr anchor="ctr"/>
                </a:tc>
                <a:tc>
                  <a:txBody>
                    <a:bodyPr/>
                    <a:lstStyle/>
                    <a:p>
                      <a:pPr algn="ctr">
                        <a:lnSpc>
                          <a:spcPct val="100000"/>
                        </a:lnSpc>
                      </a:pPr>
                      <a:r>
                        <a:rPr lang="zh-CN" altLang="en-US" sz="800" dirty="0" smtClean="0"/>
                        <a:t>≥</a:t>
                      </a:r>
                      <a:r>
                        <a:rPr lang="en-US" altLang="zh-CN" sz="800" b="0" dirty="0" smtClean="0"/>
                        <a:t>30%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smtClean="0"/>
                        <a:t>≥</a:t>
                      </a:r>
                      <a:r>
                        <a:rPr lang="en-US" altLang="zh-CN" sz="800" b="0" dirty="0" smtClean="0"/>
                        <a:t>16%</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100%</a:t>
                      </a:r>
                      <a:endParaRPr lang="zh-CN" altLang="en-US" sz="800" b="0" dirty="0" smtClean="0"/>
                    </a:p>
                  </a:txBody>
                  <a:tcPr anchor="ctr"/>
                </a:tc>
                <a:tc>
                  <a:txBody>
                    <a:bodyPr/>
                    <a:lstStyle/>
                    <a:p>
                      <a:pPr algn="ctr">
                        <a:lnSpc>
                          <a:spcPct val="100000"/>
                        </a:lnSpc>
                      </a:pPr>
                      <a:r>
                        <a:rPr lang="zh-CN" altLang="en-US" sz="800" dirty="0" smtClean="0"/>
                        <a:t>≥</a:t>
                      </a:r>
                      <a:r>
                        <a:rPr lang="en-US" altLang="zh-CN" sz="800" b="0" dirty="0" smtClean="0"/>
                        <a:t>2%</a:t>
                      </a:r>
                      <a:endParaRPr lang="zh-CN" altLang="en-US" sz="800" b="0" dirty="0"/>
                    </a:p>
                  </a:txBody>
                  <a:tcPr anchor="ctr"/>
                </a:tc>
                <a:tc>
                  <a:txBody>
                    <a:bodyPr/>
                    <a:lstStyle/>
                    <a:p>
                      <a:pPr algn="ctr">
                        <a:lnSpc>
                          <a:spcPct val="100000"/>
                        </a:lnSpc>
                      </a:pPr>
                      <a:r>
                        <a:rPr lang="en-US" altLang="zh-CN" sz="800" dirty="0" smtClean="0"/>
                        <a:t>6-7</a:t>
                      </a:r>
                      <a:endParaRPr lang="zh-CN" altLang="en-US" sz="800" b="0" dirty="0"/>
                    </a:p>
                  </a:txBody>
                  <a:tcPr anchor="ctr"/>
                </a:tc>
                <a:extLst>
                  <a:ext uri="{0D108BD9-81ED-4DB2-BD59-A6C34878D82A}">
                    <a16:rowId xmlns:a16="http://schemas.microsoft.com/office/drawing/2014/main" val="10002"/>
                  </a:ext>
                </a:extLst>
              </a:tr>
              <a:tr h="134104">
                <a:tc>
                  <a:txBody>
                    <a:bodyPr/>
                    <a:lstStyle/>
                    <a:p>
                      <a:pPr algn="ctr">
                        <a:lnSpc>
                          <a:spcPct val="100000"/>
                        </a:lnSpc>
                      </a:pPr>
                      <a:r>
                        <a:rPr lang="en-US" altLang="zh-CN" sz="800" dirty="0" smtClean="0"/>
                        <a:t>JFHA-SL</a:t>
                      </a:r>
                      <a:endParaRPr lang="zh-CN" altLang="en-US" sz="800" b="0" dirty="0"/>
                    </a:p>
                  </a:txBody>
                  <a:tcPr anchor="ctr"/>
                </a:tc>
                <a:tc>
                  <a:txBody>
                    <a:bodyPr/>
                    <a:lstStyle/>
                    <a:p>
                      <a:pPr algn="ctr">
                        <a:lnSpc>
                          <a:spcPct val="100000"/>
                        </a:lnSpc>
                      </a:pPr>
                      <a:r>
                        <a:rPr lang="en-US" altLang="zh-CN" sz="800" dirty="0" smtClean="0"/>
                        <a:t>Green/Brown Liquid</a:t>
                      </a:r>
                      <a:endParaRPr lang="zh-CN" altLang="en-US" sz="800" b="0" dirty="0"/>
                    </a:p>
                  </a:txBody>
                  <a:tcPr anchor="ctr"/>
                </a:tc>
                <a:tc>
                  <a:txBody>
                    <a:bodyPr/>
                    <a:lstStyle/>
                    <a:p>
                      <a:pPr algn="ctr">
                        <a:lnSpc>
                          <a:spcPct val="100000"/>
                        </a:lnSpc>
                      </a:pPr>
                      <a:r>
                        <a:rPr lang="en-US" altLang="zh-CN" sz="800" b="0" dirty="0" smtClean="0"/>
                        <a:t>/</a:t>
                      </a:r>
                      <a:endParaRPr lang="zh-CN" altLang="en-US" sz="800" b="0" dirty="0"/>
                    </a:p>
                  </a:txBody>
                  <a:tcPr anchor="ctr"/>
                </a:tc>
                <a:tc>
                  <a:txBody>
                    <a:bodyPr/>
                    <a:lstStyle/>
                    <a:p>
                      <a:pPr algn="ctr">
                        <a:lnSpc>
                          <a:spcPct val="100000"/>
                        </a:lnSpc>
                      </a:pPr>
                      <a:r>
                        <a:rPr lang="en-US" altLang="zh-CN" sz="800" dirty="0" smtClean="0"/>
                        <a:t>/</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a:t>
                      </a:r>
                      <a:endParaRPr lang="zh-CN" altLang="en-US" sz="800" b="0" dirty="0" smtClean="0"/>
                    </a:p>
                  </a:txBody>
                  <a:tcPr anchor="ctr"/>
                </a:tc>
                <a:tc>
                  <a:txBody>
                    <a:bodyPr/>
                    <a:lstStyle/>
                    <a:p>
                      <a:pPr algn="ctr">
                        <a:lnSpc>
                          <a:spcPct val="100000"/>
                        </a:lnSpc>
                      </a:pPr>
                      <a:r>
                        <a:rPr lang="en-US" altLang="zh-CN" sz="800" dirty="0" smtClean="0"/>
                        <a:t>100%</a:t>
                      </a:r>
                      <a:endParaRPr lang="zh-CN" altLang="en-US" sz="800" b="0" dirty="0"/>
                    </a:p>
                  </a:txBody>
                  <a:tcPr anchor="ctr"/>
                </a:tc>
                <a:tc>
                  <a:txBody>
                    <a:bodyPr/>
                    <a:lstStyle/>
                    <a:p>
                      <a:pPr algn="ctr">
                        <a:lnSpc>
                          <a:spcPct val="100000"/>
                        </a:lnSpc>
                      </a:pPr>
                      <a:r>
                        <a:rPr lang="en-US" altLang="zh-CN" sz="800" dirty="0" smtClean="0"/>
                        <a:t>/</a:t>
                      </a:r>
                      <a:endParaRPr lang="zh-CN" altLang="en-US" sz="800" b="0" dirty="0"/>
                    </a:p>
                  </a:txBody>
                  <a:tcPr anchor="ctr"/>
                </a:tc>
                <a:tc>
                  <a:txBody>
                    <a:bodyPr/>
                    <a:lstStyle/>
                    <a:p>
                      <a:pPr algn="ctr">
                        <a:lnSpc>
                          <a:spcPct val="100000"/>
                        </a:lnSpc>
                      </a:pPr>
                      <a:r>
                        <a:rPr lang="en-US" altLang="zh-CN" sz="800" dirty="0" smtClean="0"/>
                        <a:t>6-7</a:t>
                      </a:r>
                      <a:endParaRPr lang="zh-CN" altLang="en-US" sz="800" b="0" dirty="0"/>
                    </a:p>
                  </a:txBody>
                  <a:tcPr anchor="ctr"/>
                </a:tc>
                <a:extLst>
                  <a:ext uri="{0D108BD9-81ED-4DB2-BD59-A6C34878D82A}">
                    <a16:rowId xmlns:a16="http://schemas.microsoft.com/office/drawing/2014/main" val="10003"/>
                  </a:ext>
                </a:extLst>
              </a:tr>
              <a:tr h="0">
                <a:tc>
                  <a:txBody>
                    <a:bodyPr/>
                    <a:lstStyle/>
                    <a:p>
                      <a:pPr algn="ctr">
                        <a:lnSpc>
                          <a:spcPct val="100000"/>
                        </a:lnSpc>
                      </a:pPr>
                      <a:r>
                        <a:rPr lang="en-US" altLang="zh-CN" sz="800" dirty="0" smtClean="0"/>
                        <a:t>JFHA-BS-F/P</a:t>
                      </a:r>
                      <a:endParaRPr lang="zh-CN" altLang="en-US" sz="800" b="0" dirty="0"/>
                    </a:p>
                  </a:txBody>
                  <a:tcPr anchor="ctr"/>
                </a:tc>
                <a:tc>
                  <a:txBody>
                    <a:bodyPr/>
                    <a:lstStyle/>
                    <a:p>
                      <a:pPr algn="ctr">
                        <a:lnSpc>
                          <a:spcPct val="100000"/>
                        </a:lnSpc>
                      </a:pPr>
                      <a:r>
                        <a:rPr lang="en-US" altLang="zh-CN" sz="800" dirty="0" smtClean="0"/>
                        <a:t>Black Flake/Powder</a:t>
                      </a:r>
                      <a:endParaRPr lang="zh-CN" altLang="en-US" sz="800" b="0" dirty="0"/>
                    </a:p>
                  </a:txBody>
                  <a:tcPr anchor="ctr"/>
                </a:tc>
                <a:tc>
                  <a:txBody>
                    <a:bodyPr/>
                    <a:lstStyle/>
                    <a:p>
                      <a:pPr algn="ctr">
                        <a:lnSpc>
                          <a:spcPct val="100000"/>
                        </a:lnSpc>
                      </a:pPr>
                      <a:r>
                        <a:rPr lang="zh-CN" altLang="en-US" sz="800" dirty="0" smtClean="0"/>
                        <a:t>≥</a:t>
                      </a:r>
                      <a:r>
                        <a:rPr lang="en-US" altLang="zh-CN" sz="800" b="0" dirty="0" smtClean="0"/>
                        <a:t>35%</a:t>
                      </a:r>
                      <a:endParaRPr lang="zh-CN" altLang="en-US" sz="800" b="0" dirty="0"/>
                    </a:p>
                  </a:txBody>
                  <a:tcPr anchor="ctr"/>
                </a:tc>
                <a:tc>
                  <a:txBody>
                    <a:bodyPr/>
                    <a:lstStyle/>
                    <a:p>
                      <a:pPr algn="ctr">
                        <a:lnSpc>
                          <a:spcPct val="100000"/>
                        </a:lnSpc>
                      </a:pPr>
                      <a:r>
                        <a:rPr lang="zh-CN" altLang="en-US" sz="800" dirty="0" smtClean="0"/>
                        <a:t>≥</a:t>
                      </a:r>
                      <a:r>
                        <a:rPr lang="en-US" altLang="zh-CN" sz="800" dirty="0" smtClean="0"/>
                        <a:t>20%</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800" dirty="0" smtClean="0"/>
                        <a:t>≥</a:t>
                      </a:r>
                      <a:r>
                        <a:rPr lang="en-US" altLang="zh-CN" sz="800" dirty="0" smtClean="0"/>
                        <a:t>20%</a:t>
                      </a:r>
                      <a:endParaRPr lang="zh-CN" altLang="en-US" sz="800" b="0" dirty="0" smtClean="0"/>
                    </a:p>
                  </a:txBody>
                  <a:tcPr anchor="ctr"/>
                </a:tc>
                <a:tc>
                  <a:txBody>
                    <a:bodyPr/>
                    <a:lstStyle/>
                    <a:p>
                      <a:pPr algn="ctr">
                        <a:lnSpc>
                          <a:spcPct val="100000"/>
                        </a:lnSpc>
                      </a:pPr>
                      <a:r>
                        <a:rPr lang="en-US" altLang="zh-CN" sz="800" dirty="0" smtClean="0"/>
                        <a:t>100%</a:t>
                      </a:r>
                      <a:endParaRPr lang="zh-CN" altLang="en-US" sz="800" b="0" dirty="0"/>
                    </a:p>
                  </a:txBody>
                  <a:tcPr anchor="ctr"/>
                </a:tc>
                <a:tc>
                  <a:txBody>
                    <a:bodyPr/>
                    <a:lstStyle/>
                    <a:p>
                      <a:pPr algn="ctr">
                        <a:lnSpc>
                          <a:spcPct val="100000"/>
                        </a:lnSpc>
                      </a:pPr>
                      <a:r>
                        <a:rPr lang="zh-CN" altLang="en-US" sz="800" dirty="0" smtClean="0"/>
                        <a:t>≥</a:t>
                      </a:r>
                      <a:r>
                        <a:rPr lang="en-US" altLang="zh-CN" sz="800" dirty="0" smtClean="0"/>
                        <a:t>2%</a:t>
                      </a:r>
                      <a:endParaRPr lang="zh-CN" altLang="en-US" sz="800" b="0" dirty="0"/>
                    </a:p>
                  </a:txBody>
                  <a:tcPr anchor="ctr"/>
                </a:tc>
                <a:tc>
                  <a:txBody>
                    <a:bodyPr/>
                    <a:lstStyle/>
                    <a:p>
                      <a:pPr algn="ctr">
                        <a:lnSpc>
                          <a:spcPct val="100000"/>
                        </a:lnSpc>
                      </a:pPr>
                      <a:r>
                        <a:rPr lang="en-US" altLang="zh-CN" sz="800" dirty="0" smtClean="0"/>
                        <a:t>9-10</a:t>
                      </a:r>
                      <a:endParaRPr lang="zh-CN" altLang="en-US" sz="800" b="0" dirty="0"/>
                    </a:p>
                  </a:txBody>
                  <a:tcPr anchor="ctr"/>
                </a:tc>
                <a:extLst>
                  <a:ext uri="{0D108BD9-81ED-4DB2-BD59-A6C34878D82A}">
                    <a16:rowId xmlns:a16="http://schemas.microsoft.com/office/drawing/2014/main" val="10004"/>
                  </a:ext>
                </a:extLst>
              </a:tr>
            </a:tbl>
          </a:graphicData>
        </a:graphic>
      </p:graphicFrame>
      <p:sp>
        <p:nvSpPr>
          <p:cNvPr id="29" name="TextBox 28"/>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39" name="矩形 38"/>
          <p:cNvSpPr/>
          <p:nvPr/>
        </p:nvSpPr>
        <p:spPr>
          <a:xfrm>
            <a:off x="1418536" y="144964"/>
            <a:ext cx="3468385"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Seaweed Extract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1026" name="Picture 2" descr="C:\Users\Administrator\Desktop\Seawe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3189734"/>
            <a:ext cx="1599374" cy="14422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7"/>
              </a:rPr>
              <a:t>www.humicchina.com</a:t>
            </a:r>
            <a:r>
              <a:rPr lang="zh-CN" altLang="en-US" sz="1200" dirty="0" smtClean="0"/>
              <a:t> </a:t>
            </a:r>
            <a:endParaRPr lang="zh-CN" altLang="en-US" sz="1200" dirty="0"/>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2" y="3098428"/>
            <a:ext cx="2082308" cy="1561731"/>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1960" y="3015234"/>
            <a:ext cx="2217616" cy="1663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811" y="-40958"/>
            <a:ext cx="9171861" cy="5188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p>
        </p:txBody>
      </p:sp>
      <p:sp>
        <p:nvSpPr>
          <p:cNvPr id="14" name="文本框 13"/>
          <p:cNvSpPr txBox="1"/>
          <p:nvPr/>
        </p:nvSpPr>
        <p:spPr>
          <a:xfrm>
            <a:off x="827584" y="130797"/>
            <a:ext cx="3248646"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1500" b="1" dirty="0">
                <a:solidFill>
                  <a:srgbClr val="F36C00"/>
                </a:solidFill>
                <a:latin typeface="微软雅黑" panose="020B0503020204020204" pitchFamily="34" charset="-122"/>
                <a:ea typeface="微软雅黑" panose="020B0503020204020204" pitchFamily="34" charset="-122"/>
                <a:sym typeface="+mn-ea"/>
              </a:rPr>
              <a:t>45% Animal Source Amino Acid</a:t>
            </a:r>
          </a:p>
        </p:txBody>
      </p:sp>
      <p:sp>
        <p:nvSpPr>
          <p:cNvPr id="12" name="文本框 11"/>
          <p:cNvSpPr txBox="1"/>
          <p:nvPr/>
        </p:nvSpPr>
        <p:spPr>
          <a:xfrm>
            <a:off x="5076057" y="555526"/>
            <a:ext cx="3837704" cy="738664"/>
          </a:xfrm>
          <a:prstGeom prst="rect">
            <a:avLst/>
          </a:prstGeom>
          <a:solidFill>
            <a:schemeClr val="bg1"/>
          </a:solidFill>
        </p:spPr>
        <p:txBody>
          <a:bodyPr wrap="square" rtlCol="0">
            <a:spAutoFit/>
          </a:bodyPr>
          <a:lstStyle/>
          <a:p>
            <a:r>
              <a:rPr lang="zh-CN" altLang="en-US" sz="700" dirty="0"/>
              <a:t>1. Product Description</a:t>
            </a:r>
          </a:p>
          <a:p>
            <a:r>
              <a:rPr lang="zh-CN" altLang="en-US" sz="700" dirty="0"/>
              <a:t>45% Animal source amino acid, which is fully called animal source compound amino acid powder, is formed from animal feather by acid hydrolysis. Such as duck feather, chicken feather, goose feather and so on, which can be absorbed by plants directly. It has the characteristics of both organic nitrogen and inorganic nitrogen. It is the main raw material of amino acid foliar fertilizer, and can also be directly used in crop flushing fertilizer, base fertilizer. </a:t>
            </a:r>
          </a:p>
        </p:txBody>
      </p:sp>
      <p:sp>
        <p:nvSpPr>
          <p:cNvPr id="21" name="文本框 20"/>
          <p:cNvSpPr txBox="1"/>
          <p:nvPr/>
        </p:nvSpPr>
        <p:spPr>
          <a:xfrm>
            <a:off x="181690" y="3359467"/>
            <a:ext cx="4822358" cy="403957"/>
          </a:xfrm>
          <a:prstGeom prst="rect">
            <a:avLst/>
          </a:prstGeom>
          <a:solidFill>
            <a:srgbClr val="FFC000"/>
          </a:solidFill>
        </p:spPr>
        <p:txBody>
          <a:bodyPr wrap="square" rtlCol="0">
            <a:spAutoFit/>
          </a:bodyPr>
          <a:lstStyle/>
          <a:p>
            <a:r>
              <a:rPr lang="zh-CN" altLang="en-US" sz="675" dirty="0"/>
              <a:t>3. Detail Introduction</a:t>
            </a:r>
          </a:p>
          <a:p>
            <a:r>
              <a:rPr lang="zh-CN" altLang="en-US" sz="675" dirty="0"/>
              <a:t>Light yellow powder, good fluidity, 100% water solubility, dissolve instantly, and easy to absorb moisture. The content of the amino acid content at all levels is available , animal source 30%, 45%, plant source 30%, 40%, 45%, 50%, 70%, 80%.</a:t>
            </a:r>
          </a:p>
        </p:txBody>
      </p:sp>
      <p:sp>
        <p:nvSpPr>
          <p:cNvPr id="22" name="文本框 21"/>
          <p:cNvSpPr txBox="1"/>
          <p:nvPr/>
        </p:nvSpPr>
        <p:spPr>
          <a:xfrm>
            <a:off x="5076056" y="2209167"/>
            <a:ext cx="3845186" cy="1442703"/>
          </a:xfrm>
          <a:prstGeom prst="rect">
            <a:avLst/>
          </a:prstGeom>
          <a:solidFill>
            <a:schemeClr val="bg1"/>
          </a:solidFill>
        </p:spPr>
        <p:txBody>
          <a:bodyPr wrap="square" rtlCol="0">
            <a:spAutoFit/>
          </a:bodyPr>
          <a:lstStyle/>
          <a:p>
            <a:r>
              <a:rPr lang="zh-CN" altLang="en-US" sz="675" dirty="0">
                <a:solidFill>
                  <a:srgbClr val="FFC000"/>
                </a:solidFill>
              </a:rPr>
              <a:t>5. Applicable Crops</a:t>
            </a:r>
            <a:endParaRPr lang="zh-CN" altLang="en-US" sz="675" dirty="0"/>
          </a:p>
          <a:p>
            <a:r>
              <a:rPr lang="zh-CN" altLang="en-US" sz="675" dirty="0"/>
              <a:t>All crops</a:t>
            </a:r>
          </a:p>
          <a:p>
            <a:r>
              <a:rPr lang="zh-CN" altLang="en-US" sz="675" dirty="0">
                <a:solidFill>
                  <a:srgbClr val="FFC000"/>
                </a:solidFill>
              </a:rPr>
              <a:t>6. Recommended Dosage</a:t>
            </a:r>
            <a:endParaRPr lang="zh-CN" altLang="en-US" sz="675" dirty="0"/>
          </a:p>
          <a:p>
            <a:r>
              <a:rPr lang="en-US" altLang="zh-CN" sz="675" dirty="0"/>
              <a:t>-</a:t>
            </a:r>
            <a:r>
              <a:rPr lang="zh-CN" altLang="en-US" sz="675" dirty="0"/>
              <a:t>Root irrigating with 500 times of water solution, Foliar spraying with 1000 times of water solution;</a:t>
            </a:r>
          </a:p>
          <a:p>
            <a:r>
              <a:rPr lang="en-US" altLang="zh-CN" sz="675" dirty="0"/>
              <a:t>-</a:t>
            </a:r>
            <a:r>
              <a:rPr lang="zh-CN" altLang="en-US" sz="675" dirty="0"/>
              <a:t>Base fertilizer per 665㎡, 20-25KGS. Foliar fertilizer per 665㎡, 8-10KGS.</a:t>
            </a:r>
          </a:p>
          <a:p>
            <a:r>
              <a:rPr lang="en-US" altLang="zh-CN" sz="675" dirty="0"/>
              <a:t>-</a:t>
            </a:r>
            <a:r>
              <a:rPr lang="zh-CN" altLang="en-US" sz="675" dirty="0"/>
              <a:t>Mixed with pesticides and has synergistic effect.</a:t>
            </a:r>
          </a:p>
          <a:p>
            <a:r>
              <a:rPr lang="en-US" altLang="zh-CN" sz="675" dirty="0"/>
              <a:t>-</a:t>
            </a:r>
            <a:r>
              <a:rPr lang="zh-CN" altLang="en-US" sz="675" dirty="0"/>
              <a:t>Spraying effect is better before 10:00 a.m. or after 4 p.m.</a:t>
            </a:r>
          </a:p>
          <a:p>
            <a:r>
              <a:rPr lang="en-US" altLang="zh-CN" sz="675" dirty="0"/>
              <a:t>-</a:t>
            </a:r>
            <a:r>
              <a:rPr lang="zh-CN" altLang="en-US" sz="675" dirty="0"/>
              <a:t>Respraying in the event of rain 2 hours after spraying</a:t>
            </a:r>
          </a:p>
          <a:p>
            <a:r>
              <a:rPr lang="en-US" altLang="zh-CN" sz="675" dirty="0"/>
              <a:t>-</a:t>
            </a:r>
            <a:r>
              <a:rPr lang="zh-CN" altLang="en-US" sz="675" dirty="0"/>
              <a:t>In the growing season, the application is repeated according to the needs of agriculture and nutrition</a:t>
            </a:r>
            <a:r>
              <a:rPr lang="zh-CN" altLang="en-US" sz="675" dirty="0">
                <a:solidFill>
                  <a:srgbClr val="FFC000"/>
                </a:solidFill>
              </a:rPr>
              <a:t>.</a:t>
            </a:r>
          </a:p>
          <a:p>
            <a:r>
              <a:rPr lang="zh-CN" altLang="en-US" sz="675" dirty="0">
                <a:solidFill>
                  <a:srgbClr val="FFC000"/>
                </a:solidFill>
              </a:rPr>
              <a:t>7. Packaging and storage</a:t>
            </a:r>
            <a:endParaRPr lang="zh-CN" altLang="en-US" sz="675" dirty="0"/>
          </a:p>
          <a:p>
            <a:r>
              <a:rPr lang="en-US" altLang="zh-CN" sz="675" dirty="0"/>
              <a:t>-</a:t>
            </a:r>
            <a:r>
              <a:rPr lang="zh-CN" altLang="en-US" sz="675" dirty="0"/>
              <a:t>20kgs/25kg woven/paper bags with inner liner.(The Most popular package)</a:t>
            </a:r>
          </a:p>
          <a:p>
            <a:r>
              <a:rPr lang="en-US" altLang="zh-CN" sz="675" dirty="0"/>
              <a:t>-</a:t>
            </a:r>
            <a:r>
              <a:rPr lang="zh-CN" altLang="en-US" sz="675" dirty="0"/>
              <a:t>20kgs/25kg color printing PP/PE bags with inner liner.</a:t>
            </a:r>
          </a:p>
          <a:p>
            <a:r>
              <a:rPr lang="en-US" altLang="zh-CN" sz="675" dirty="0"/>
              <a:t>-</a:t>
            </a:r>
            <a:r>
              <a:rPr lang="zh-CN" altLang="en-US" sz="675" dirty="0"/>
              <a:t>According to </a:t>
            </a:r>
            <a:r>
              <a:rPr lang="zh-CN" altLang="en-US" sz="675" dirty="0" smtClean="0"/>
              <a:t>customers</a:t>
            </a:r>
            <a:r>
              <a:rPr lang="en-US" altLang="zh-CN" sz="675" dirty="0" smtClean="0"/>
              <a:t>’</a:t>
            </a:r>
            <a:r>
              <a:rPr lang="zh-CN" altLang="en-US" sz="675" dirty="0" smtClean="0"/>
              <a:t> </a:t>
            </a:r>
            <a:r>
              <a:rPr lang="zh-CN" altLang="en-US" sz="675" dirty="0"/>
              <a:t>requirement.</a:t>
            </a:r>
          </a:p>
        </p:txBody>
      </p:sp>
      <p:sp>
        <p:nvSpPr>
          <p:cNvPr id="6" name="文本框 5"/>
          <p:cNvSpPr txBox="1"/>
          <p:nvPr/>
        </p:nvSpPr>
        <p:spPr>
          <a:xfrm>
            <a:off x="5076056" y="1347614"/>
            <a:ext cx="3837706" cy="196208"/>
          </a:xfrm>
          <a:prstGeom prst="rect">
            <a:avLst/>
          </a:prstGeom>
          <a:solidFill>
            <a:schemeClr val="bg1"/>
          </a:solidFill>
        </p:spPr>
        <p:txBody>
          <a:bodyPr wrap="square" rtlCol="0">
            <a:spAutoFit/>
          </a:bodyPr>
          <a:lstStyle/>
          <a:p>
            <a:r>
              <a:rPr lang="zh-CN" altLang="en-US" sz="675" dirty="0"/>
              <a:t>2. Main Specification</a:t>
            </a:r>
          </a:p>
        </p:txBody>
      </p:sp>
      <p:graphicFrame>
        <p:nvGraphicFramePr>
          <p:cNvPr id="7" name="表格 6"/>
          <p:cNvGraphicFramePr/>
          <p:nvPr>
            <p:extLst>
              <p:ext uri="{D42A27DB-BD31-4B8C-83A1-F6EECF244321}">
                <p14:modId xmlns:p14="http://schemas.microsoft.com/office/powerpoint/2010/main" val="913904005"/>
              </p:ext>
            </p:extLst>
          </p:nvPr>
        </p:nvGraphicFramePr>
        <p:xfrm>
          <a:off x="5076056" y="1518817"/>
          <a:ext cx="3837094" cy="640080"/>
        </p:xfrm>
        <a:graphic>
          <a:graphicData uri="http://schemas.openxmlformats.org/drawingml/2006/table">
            <a:tbl>
              <a:tblPr firstRow="1" bandRow="1">
                <a:tableStyleId>{5940675A-B579-460E-94D1-54222C63F5DA}</a:tableStyleId>
              </a:tblPr>
              <a:tblGrid>
                <a:gridCol w="1406142">
                  <a:extLst>
                    <a:ext uri="{9D8B030D-6E8A-4147-A177-3AD203B41FA5}">
                      <a16:colId xmlns:a16="http://schemas.microsoft.com/office/drawing/2014/main" val="20000"/>
                    </a:ext>
                  </a:extLst>
                </a:gridCol>
                <a:gridCol w="2430952">
                  <a:extLst>
                    <a:ext uri="{9D8B030D-6E8A-4147-A177-3AD203B41FA5}">
                      <a16:colId xmlns:a16="http://schemas.microsoft.com/office/drawing/2014/main" val="20001"/>
                    </a:ext>
                  </a:extLst>
                </a:gridCol>
              </a:tblGrid>
              <a:tr h="0">
                <a:tc>
                  <a:txBody>
                    <a:bodyPr/>
                    <a:lstStyle/>
                    <a:p>
                      <a:pPr indent="0">
                        <a:buNone/>
                      </a:pPr>
                      <a:r>
                        <a:rPr lang="en-US" sz="700" b="0" dirty="0">
                          <a:solidFill>
                            <a:srgbClr val="333333"/>
                          </a:solidFill>
                          <a:latin typeface="+mj-lt"/>
                          <a:cs typeface="Times New Roman" panose="02020603050405020304" charset="0"/>
                        </a:rPr>
                        <a:t>Service</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Custom package, OEM product</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a:txBody>
                    <a:bodyPr/>
                    <a:lstStyle/>
                    <a:p>
                      <a:pPr indent="0">
                        <a:buNone/>
                      </a:pPr>
                      <a:r>
                        <a:rPr lang="en-US" sz="700" b="0" dirty="0">
                          <a:solidFill>
                            <a:srgbClr val="333333"/>
                          </a:solidFill>
                          <a:latin typeface="+mj-lt"/>
                          <a:cs typeface="Times New Roman" panose="02020603050405020304" charset="0"/>
                        </a:rPr>
                        <a:t>Water solubility</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Completely</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a:txBody>
                    <a:bodyPr/>
                    <a:lstStyle/>
                    <a:p>
                      <a:pPr indent="0">
                        <a:buNone/>
                      </a:pPr>
                      <a:r>
                        <a:rPr lang="en-US" sz="700" b="0">
                          <a:solidFill>
                            <a:srgbClr val="333333"/>
                          </a:solidFill>
                          <a:latin typeface="+mj-lt"/>
                          <a:cs typeface="Times New Roman" panose="02020603050405020304" charset="0"/>
                        </a:rPr>
                        <a:t>Amino acid</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ea typeface="宋体" pitchFamily="2" charset="-122"/>
                          <a:cs typeface="宋体" pitchFamily="2" charset="-122"/>
                        </a:rPr>
                        <a:t>45</a:t>
                      </a:r>
                      <a:r>
                        <a:rPr lang="en-US" sz="700" b="0" dirty="0">
                          <a:solidFill>
                            <a:srgbClr val="333333"/>
                          </a:solidFill>
                          <a:latin typeface="+mj-lt"/>
                          <a:cs typeface="Times New Roman" panose="02020603050405020304" charset="0"/>
                        </a:rPr>
                        <a:t>%</a:t>
                      </a:r>
                      <a:r>
                        <a:rPr lang="en-US" sz="700" b="0" dirty="0">
                          <a:solidFill>
                            <a:srgbClr val="333333"/>
                          </a:solidFill>
                          <a:latin typeface="+mj-lt"/>
                          <a:ea typeface="宋体" pitchFamily="2" charset="-122"/>
                          <a:cs typeface="宋体" pitchFamily="2" charset="-122"/>
                        </a:rPr>
                        <a:t> min</a:t>
                      </a:r>
                      <a:endParaRPr lang="en-US" altLang="en-US" sz="700" b="0" dirty="0">
                        <a:solidFill>
                          <a:srgbClr val="333333"/>
                        </a:solidFill>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a:txBody>
                    <a:bodyPr/>
                    <a:lstStyle/>
                    <a:p>
                      <a:pPr indent="0">
                        <a:buNone/>
                      </a:pPr>
                      <a:r>
                        <a:rPr lang="en-US" sz="700" b="0">
                          <a:solidFill>
                            <a:srgbClr val="333333"/>
                          </a:solidFill>
                          <a:latin typeface="+mj-lt"/>
                          <a:cs typeface="Times New Roman" panose="02020603050405020304" charset="0"/>
                        </a:rPr>
                        <a:t>PH</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5.0-7.0</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a:txBody>
                    <a:bodyPr/>
                    <a:lstStyle/>
                    <a:p>
                      <a:pPr indent="0">
                        <a:buNone/>
                      </a:pPr>
                      <a:r>
                        <a:rPr lang="en-US" sz="700" b="0" dirty="0">
                          <a:solidFill>
                            <a:srgbClr val="333333"/>
                          </a:solidFill>
                          <a:latin typeface="+mj-lt"/>
                          <a:cs typeface="Times New Roman" panose="02020603050405020304" charset="0"/>
                        </a:rPr>
                        <a:t>Organic Nitrogen</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ea typeface="宋体" pitchFamily="2" charset="-122"/>
                          <a:cs typeface="宋体" pitchFamily="2" charset="-122"/>
                        </a:rPr>
                        <a:t>8</a:t>
                      </a:r>
                      <a:r>
                        <a:rPr lang="en-US" sz="700" b="0" dirty="0">
                          <a:solidFill>
                            <a:srgbClr val="333333"/>
                          </a:solidFill>
                          <a:latin typeface="+mj-lt"/>
                          <a:cs typeface="Times New Roman" panose="02020603050405020304" charset="0"/>
                        </a:rPr>
                        <a:t>.2%</a:t>
                      </a:r>
                      <a:r>
                        <a:rPr lang="en-US" sz="700" b="0" dirty="0">
                          <a:solidFill>
                            <a:srgbClr val="333333"/>
                          </a:solidFill>
                          <a:latin typeface="+mj-lt"/>
                          <a:ea typeface="宋体" pitchFamily="2" charset="-122"/>
                          <a:cs typeface="宋体" pitchFamily="2" charset="-122"/>
                        </a:rPr>
                        <a:t> min</a:t>
                      </a:r>
                      <a:endParaRPr lang="en-US" altLang="en-US" sz="700" b="0" dirty="0">
                        <a:solidFill>
                          <a:srgbClr val="333333"/>
                        </a:solidFill>
                        <a:latin typeface="+mj-lt"/>
                        <a:ea typeface="宋体" pitchFamily="2" charset="-122"/>
                        <a:cs typeface="宋体" pitchFamily="2" charset="-122"/>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0">
                <a:tc>
                  <a:txBody>
                    <a:bodyPr/>
                    <a:lstStyle/>
                    <a:p>
                      <a:pPr indent="0">
                        <a:buNone/>
                      </a:pPr>
                      <a:r>
                        <a:rPr lang="en-US" sz="700" b="0">
                          <a:solidFill>
                            <a:srgbClr val="333333"/>
                          </a:solidFill>
                          <a:latin typeface="+mj-lt"/>
                          <a:cs typeface="Times New Roman" panose="02020603050405020304" charset="0"/>
                        </a:rPr>
                        <a:t>Total Nitrogen</a:t>
                      </a:r>
                      <a:endParaRPr lang="en-US" altLang="en-US" sz="700" b="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solidFill>
                            <a:srgbClr val="333333"/>
                          </a:solidFill>
                          <a:latin typeface="+mj-lt"/>
                          <a:cs typeface="Times New Roman" panose="02020603050405020304" charset="0"/>
                        </a:rPr>
                        <a:t>1</a:t>
                      </a:r>
                      <a:r>
                        <a:rPr lang="en-US" sz="700" b="0" dirty="0">
                          <a:solidFill>
                            <a:srgbClr val="333333"/>
                          </a:solidFill>
                          <a:latin typeface="+mj-lt"/>
                          <a:ea typeface="宋体" pitchFamily="2" charset="-122"/>
                          <a:cs typeface="宋体" pitchFamily="2" charset="-122"/>
                        </a:rPr>
                        <a:t>7</a:t>
                      </a:r>
                      <a:r>
                        <a:rPr lang="en-US" sz="700" b="0" dirty="0">
                          <a:solidFill>
                            <a:srgbClr val="333333"/>
                          </a:solidFill>
                          <a:latin typeface="+mj-lt"/>
                          <a:cs typeface="Times New Roman" panose="02020603050405020304" charset="0"/>
                        </a:rPr>
                        <a:t>%</a:t>
                      </a:r>
                      <a:r>
                        <a:rPr lang="en-US" sz="700" b="0" dirty="0">
                          <a:solidFill>
                            <a:srgbClr val="333333"/>
                          </a:solidFill>
                          <a:latin typeface="+mj-lt"/>
                          <a:ea typeface="宋体" pitchFamily="2" charset="-122"/>
                          <a:cs typeface="宋体" pitchFamily="2" charset="-122"/>
                        </a:rPr>
                        <a:t> </a:t>
                      </a:r>
                      <a:r>
                        <a:rPr lang="en-US" sz="700" b="0" dirty="0">
                          <a:solidFill>
                            <a:srgbClr val="333333"/>
                          </a:solidFill>
                          <a:latin typeface="+mj-lt"/>
                          <a:cs typeface="Times New Roman" panose="02020603050405020304" charset="0"/>
                        </a:rPr>
                        <a:t>min</a:t>
                      </a:r>
                      <a:endParaRPr lang="en-US" altLang="en-US" sz="700" b="0" dirty="0">
                        <a:solidFill>
                          <a:srgbClr val="333333"/>
                        </a:solidFill>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8" name="文本框 7"/>
          <p:cNvSpPr txBox="1"/>
          <p:nvPr/>
        </p:nvSpPr>
        <p:spPr>
          <a:xfrm>
            <a:off x="181688" y="3732371"/>
            <a:ext cx="8926815" cy="1442703"/>
          </a:xfrm>
          <a:prstGeom prst="rect">
            <a:avLst/>
          </a:prstGeom>
          <a:solidFill>
            <a:srgbClr val="FFC000"/>
          </a:solidFill>
        </p:spPr>
        <p:txBody>
          <a:bodyPr wrap="square" rtlCol="0">
            <a:spAutoFit/>
          </a:bodyPr>
          <a:lstStyle/>
          <a:p>
            <a:r>
              <a:rPr lang="zh-CN" altLang="en-US" sz="675" dirty="0" smtClean="0">
                <a:latin typeface="+mj-lt"/>
              </a:rPr>
              <a:t>4.</a:t>
            </a:r>
            <a:r>
              <a:rPr lang="zh-CN" altLang="en-US" sz="675" dirty="0">
                <a:latin typeface="+mj-lt"/>
              </a:rPr>
              <a:t>Main function </a:t>
            </a:r>
          </a:p>
          <a:p>
            <a:pPr marL="171450" indent="-171450">
              <a:buFont typeface="Arial" panose="020B0604020202020204" pitchFamily="34" charset="0"/>
              <a:buChar char="•"/>
            </a:pPr>
            <a:r>
              <a:rPr lang="zh-CN" altLang="en-US" sz="675" dirty="0">
                <a:latin typeface="+mj-lt"/>
              </a:rPr>
              <a:t>The amino acid can promote the photosynthesis of the plant. It can increase the content of chlorophyll and make the photosynthesis more vigorous.</a:t>
            </a:r>
          </a:p>
          <a:p>
            <a:pPr marL="171450" indent="-171450">
              <a:buFont typeface="Arial" panose="020B0604020202020204" pitchFamily="34" charset="0"/>
              <a:buChar char="•"/>
            </a:pPr>
            <a:r>
              <a:rPr lang="zh-CN" altLang="en-US" sz="675" dirty="0">
                <a:latin typeface="+mj-lt"/>
              </a:rPr>
              <a:t>Good effects of a plurality of amino acid mixed nutrition. The fertilizer efficiency of the compound amino acid powder is higher than the single amino acid of the same amount of nitrogen, and is also higher than the inorganic nitrogen fertilizer of the equal amount of nitrogen.</a:t>
            </a:r>
          </a:p>
          <a:p>
            <a:pPr marL="171450" indent="-171450">
              <a:buFont typeface="Arial" panose="020B0604020202020204" pitchFamily="34" charset="0"/>
              <a:buChar char="•"/>
            </a:pPr>
            <a:r>
              <a:rPr lang="en-US" altLang="zh-CN" sz="675" dirty="0">
                <a:latin typeface="+mj-lt"/>
              </a:rPr>
              <a:t>Obvious effects can be observed in a short period of time after </a:t>
            </a:r>
            <a:r>
              <a:rPr lang="en-US" altLang="zh-CN" sz="675" dirty="0" smtClean="0">
                <a:latin typeface="+mj-lt"/>
              </a:rPr>
              <a:t>use</a:t>
            </a:r>
            <a:r>
              <a:rPr lang="zh-CN" altLang="en-US" sz="675" dirty="0" smtClean="0">
                <a:latin typeface="+mj-lt"/>
              </a:rPr>
              <a:t>. </a:t>
            </a:r>
            <a:r>
              <a:rPr lang="zh-CN" altLang="en-US" sz="675" dirty="0">
                <a:latin typeface="+mj-lt"/>
              </a:rPr>
              <a:t>At the same time, it can promote the early maturity of crops and shorten the growth cycle.</a:t>
            </a:r>
          </a:p>
          <a:p>
            <a:pPr marL="171450" indent="-171450">
              <a:buFont typeface="Arial" panose="020B0604020202020204" pitchFamily="34" charset="0"/>
              <a:buChar char="•"/>
            </a:pPr>
            <a:r>
              <a:rPr lang="zh-CN" altLang="en-US" sz="675" dirty="0">
                <a:latin typeface="+mj-lt"/>
              </a:rPr>
              <a:t>Improve crop quality. Enriched amino acids can improve the quality of crops. For example, the protein content of grain increased by 3%, cotton flower velvet quality was good, longer fiber; vegetable palatability was good, crude fiber decreased; flower flowering period was long, flower color was bright, aroma was strong, melon and fruit sugar content increased, edible part was more, storage resistance was good.</a:t>
            </a:r>
          </a:p>
          <a:p>
            <a:pPr marL="171450" indent="-171450">
              <a:buFont typeface="Arial" panose="020B0604020202020204" pitchFamily="34" charset="0"/>
              <a:buChar char="•"/>
            </a:pPr>
            <a:r>
              <a:rPr lang="zh-CN" altLang="en-US" sz="675" dirty="0">
                <a:latin typeface="+mj-lt"/>
              </a:rPr>
              <a:t>Clean and pollution-free, improve the ecological environment. The fertilizer applied in the field has no residue, which can improve the physical and chemical properties of soil, improve the fertility and water conservation and air permeability, and play the role of conservation, ripening and soil improvement.</a:t>
            </a:r>
          </a:p>
          <a:p>
            <a:pPr marL="171450" indent="-171450">
              <a:buFont typeface="Arial" panose="020B0604020202020204" pitchFamily="34" charset="0"/>
              <a:buChar char="•"/>
            </a:pPr>
            <a:r>
              <a:rPr lang="zh-CN" altLang="en-US" sz="675" dirty="0">
                <a:latin typeface="+mj-lt"/>
              </a:rPr>
              <a:t>The metabolic function enhanced and the ability of resistance improved. After amino acids are absorbed by crops, their physiological and biochemical functions can be strengthened. Crops can mature early, but also due to their own vitality enhancement, cold and drought resistance, resistance to dry and hot wind, resistance to diseases and insect pests and lodging resistance improved, so as to achieve stable yield and high yield.</a:t>
            </a:r>
          </a:p>
          <a:p>
            <a:pPr marL="171450" indent="-171450">
              <a:buFont typeface="Arial" panose="020B0604020202020204" pitchFamily="34" charset="0"/>
              <a:buChar char="•"/>
            </a:pPr>
            <a:r>
              <a:rPr lang="zh-CN" altLang="en-US" sz="675" dirty="0">
                <a:latin typeface="+mj-lt"/>
              </a:rPr>
              <a:t>The root system developed and the absorption ability enhanced. Amino acids play a special role in promoting the root development of crops, which leads to the rapid root development, the increase of secondary roots, the increase of root quantity and the extension of roots, which leads to the great enhancement of the ability of crops to absorb water and nutrients.</a:t>
            </a:r>
          </a:p>
        </p:txBody>
      </p:sp>
      <p:sp>
        <p:nvSpPr>
          <p:cNvPr id="9" name="文本框 8"/>
          <p:cNvSpPr txBox="1"/>
          <p:nvPr/>
        </p:nvSpPr>
        <p:spPr>
          <a:xfrm>
            <a:off x="5580112" y="168342"/>
            <a:ext cx="3002032" cy="230832"/>
          </a:xfrm>
          <a:prstGeom prst="rect">
            <a:avLst/>
          </a:prstGeom>
          <a:noFill/>
        </p:spPr>
        <p:txBody>
          <a:bodyPr wrap="square" rtlCol="0">
            <a:spAutoFit/>
          </a:bodyPr>
          <a:lstStyle/>
          <a:p>
            <a:pPr algn="l"/>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WE</a:t>
            </a:r>
            <a:r>
              <a:rPr lang="en-US" altLang="zh-CN" sz="900" dirty="0">
                <a:gradFill>
                  <a:gsLst>
                    <a:gs pos="21000">
                      <a:srgbClr val="53575C"/>
                    </a:gs>
                    <a:gs pos="88000">
                      <a:srgbClr val="C5C7CA"/>
                    </a:gs>
                  </a:gsLst>
                  <a:lin ang="5400000"/>
                </a:gradFill>
                <a:sym typeface="+mn-ea"/>
              </a:rPr>
              <a:t> WITNESS CROP </a:t>
            </a:r>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HARVEST</a:t>
            </a:r>
            <a:r>
              <a:rPr lang="en-US" altLang="zh-CN" sz="900" dirty="0">
                <a:gradFill>
                  <a:gsLst>
                    <a:gs pos="21000">
                      <a:srgbClr val="53575C"/>
                    </a:gs>
                    <a:gs pos="88000">
                      <a:srgbClr val="C5C7CA"/>
                    </a:gs>
                  </a:gsLst>
                  <a:lin ang="5400000"/>
                </a:gradFill>
                <a:sym typeface="+mn-ea"/>
              </a:rPr>
              <a:t> AND HUMAN </a:t>
            </a:r>
            <a:r>
              <a:rPr lang="en-US" altLang="zh-CN" sz="900"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HEALTH</a:t>
            </a:r>
            <a:endParaRPr lang="zh-CN" altLang="en-US" sz="900" b="1" dirty="0">
              <a:gradFill>
                <a:gsLst>
                  <a:gs pos="21000">
                    <a:srgbClr val="53575C"/>
                  </a:gs>
                  <a:gs pos="88000">
                    <a:srgbClr val="C5C7CA"/>
                  </a:gs>
                </a:gsLst>
                <a:lin ang="5400000"/>
              </a:gradFill>
              <a:latin typeface="Times" panose="02020603050405020304" pitchFamily="18" charset="0"/>
              <a:cs typeface="Times" panose="02020603050405020304" pitchFamily="18" charset="0"/>
            </a:endParaRPr>
          </a:p>
        </p:txBody>
      </p:sp>
      <p:pic>
        <p:nvPicPr>
          <p:cNvPr id="16" name="图片 15" descr="景丰-定稿-01"/>
          <p:cNvPicPr>
            <a:picLocks noChangeAspect="1"/>
          </p:cNvPicPr>
          <p:nvPr/>
        </p:nvPicPr>
        <p:blipFill>
          <a:blip r:embed="rId5">
            <a:clrChange>
              <a:clrFrom>
                <a:srgbClr val="FFFFFF">
                  <a:alpha val="100000"/>
                </a:srgbClr>
              </a:clrFrom>
              <a:clrTo>
                <a:srgbClr val="FFFFFF">
                  <a:alpha val="100000"/>
                  <a:alpha val="0"/>
                </a:srgbClr>
              </a:clrTo>
            </a:clrChange>
          </a:blip>
          <a:srcRect l="34747" t="31122" r="36395" b="27049"/>
          <a:stretch>
            <a:fillRect/>
          </a:stretch>
        </p:blipFill>
        <p:spPr>
          <a:xfrm>
            <a:off x="153912" y="73633"/>
            <a:ext cx="527923" cy="541496"/>
          </a:xfrm>
          <a:prstGeom prst="rect">
            <a:avLst/>
          </a:prstGeom>
        </p:spPr>
      </p:pic>
      <p:pic>
        <p:nvPicPr>
          <p:cNvPr id="4" name="amino acid pow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688" y="625716"/>
            <a:ext cx="4822359" cy="2712577"/>
          </a:xfrm>
          <a:prstGeom prst="rect">
            <a:avLst/>
          </a:prstGeom>
        </p:spPr>
      </p:pic>
    </p:spTree>
  </p:cSld>
  <p:clrMapOvr>
    <a:masterClrMapping/>
  </p:clrMapOvr>
  <p:transition spd="slow" advClick="0" advTm="1000">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811" y="-48578"/>
            <a:ext cx="9171861" cy="5188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p>
        </p:txBody>
      </p:sp>
      <p:sp>
        <p:nvSpPr>
          <p:cNvPr id="14" name="文本框 13"/>
          <p:cNvSpPr txBox="1"/>
          <p:nvPr/>
        </p:nvSpPr>
        <p:spPr>
          <a:xfrm>
            <a:off x="1695212" y="48136"/>
            <a:ext cx="2976136"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1500" b="1" dirty="0">
                <a:solidFill>
                  <a:srgbClr val="F36C00"/>
                </a:solidFill>
                <a:latin typeface="微软雅黑" panose="020B0503020204020204" pitchFamily="34" charset="-122"/>
                <a:ea typeface="微软雅黑" panose="020B0503020204020204" pitchFamily="34" charset="-122"/>
                <a:sym typeface="+mn-ea"/>
              </a:rPr>
              <a:t>80% Plant source amino acid</a:t>
            </a:r>
          </a:p>
        </p:txBody>
      </p:sp>
      <p:sp>
        <p:nvSpPr>
          <p:cNvPr id="12" name="文本框 11"/>
          <p:cNvSpPr txBox="1"/>
          <p:nvPr/>
        </p:nvSpPr>
        <p:spPr>
          <a:xfrm>
            <a:off x="1696406" y="439118"/>
            <a:ext cx="7267095" cy="630942"/>
          </a:xfrm>
          <a:prstGeom prst="rect">
            <a:avLst/>
          </a:prstGeom>
          <a:solidFill>
            <a:schemeClr val="bg1"/>
          </a:solidFill>
        </p:spPr>
        <p:txBody>
          <a:bodyPr wrap="square" rtlCol="0">
            <a:spAutoFit/>
          </a:bodyPr>
          <a:lstStyle/>
          <a:p>
            <a:r>
              <a:rPr lang="zh-CN" altLang="en-US" sz="700" dirty="0"/>
              <a:t>1.Product Description</a:t>
            </a:r>
          </a:p>
          <a:p>
            <a:r>
              <a:rPr lang="zh-CN" altLang="en-US" sz="700" dirty="0"/>
              <a:t>The raw materials for the production of 80% plant source amino acids are soybean or soybean meal. Rich in amino acids, nitrogen and organic matter, used as fertilizer directly, can be flushed, sprayed, the effect is remarkable. Fully soluble in water, suitable for drip irrigation, flushing, Foliar spraying, etc., wide range of application, can promote balanced growth of plants, balanced nutrition, improve yield, enhance quality. At the same time, the product is widely used in aquaculture and feed additive industry because of its rich content of many elements, easy to be absorbed by organisms, and after spray drying, the physical and chemical properties of large volume and light weight, widely used in aquaculture and feed additive industry.</a:t>
            </a:r>
          </a:p>
        </p:txBody>
      </p:sp>
      <p:sp>
        <p:nvSpPr>
          <p:cNvPr id="21" name="文本框 20"/>
          <p:cNvSpPr txBox="1"/>
          <p:nvPr/>
        </p:nvSpPr>
        <p:spPr>
          <a:xfrm>
            <a:off x="181711" y="1957171"/>
            <a:ext cx="5301087" cy="3216265"/>
          </a:xfrm>
          <a:prstGeom prst="rect">
            <a:avLst/>
          </a:prstGeom>
          <a:solidFill>
            <a:srgbClr val="FFC000"/>
          </a:solidFill>
        </p:spPr>
        <p:txBody>
          <a:bodyPr wrap="square" rtlCol="0">
            <a:spAutoFit/>
          </a:bodyPr>
          <a:lstStyle/>
          <a:p>
            <a:r>
              <a:rPr lang="zh-CN" altLang="en-US" sz="700" b="1" dirty="0">
                <a:solidFill>
                  <a:schemeClr val="tx1">
                    <a:lumMod val="95000"/>
                    <a:lumOff val="5000"/>
                  </a:schemeClr>
                </a:solidFill>
              </a:rPr>
              <a:t>3.Fertilizer </a:t>
            </a:r>
            <a:r>
              <a:rPr lang="zh-CN" altLang="en-US" sz="700" b="1" dirty="0" smtClean="0">
                <a:solidFill>
                  <a:schemeClr val="tx1">
                    <a:lumMod val="95000"/>
                    <a:lumOff val="5000"/>
                  </a:schemeClr>
                </a:solidFill>
              </a:rPr>
              <a:t>application</a:t>
            </a:r>
            <a:endParaRPr lang="en-US" altLang="zh-CN" sz="700" b="1" dirty="0" smtClean="0">
              <a:solidFill>
                <a:schemeClr val="tx1">
                  <a:lumMod val="95000"/>
                  <a:lumOff val="5000"/>
                </a:schemeClr>
              </a:solidFill>
            </a:endParaRPr>
          </a:p>
          <a:p>
            <a:endParaRPr lang="zh-CN" altLang="en-US" sz="700" b="1" dirty="0">
              <a:solidFill>
                <a:schemeClr val="tx1">
                  <a:lumMod val="95000"/>
                  <a:lumOff val="5000"/>
                </a:schemeClr>
              </a:solidFill>
            </a:endParaRPr>
          </a:p>
          <a:p>
            <a:r>
              <a:rPr lang="zh-CN" altLang="en-US" sz="700" dirty="0">
                <a:solidFill>
                  <a:schemeClr val="tx1">
                    <a:lumMod val="95000"/>
                    <a:lumOff val="5000"/>
                  </a:schemeClr>
                </a:solidFill>
              </a:rPr>
              <a:t>a</a:t>
            </a:r>
            <a:r>
              <a:rPr lang="zh-CN" altLang="en-US" sz="700" dirty="0" smtClean="0">
                <a:solidFill>
                  <a:schemeClr val="tx1">
                    <a:lumMod val="95000"/>
                    <a:lumOff val="5000"/>
                  </a:schemeClr>
                </a:solidFill>
              </a:rPr>
              <a:t>) Main </a:t>
            </a:r>
            <a:r>
              <a:rPr lang="zh-CN" altLang="en-US" sz="700" dirty="0">
                <a:solidFill>
                  <a:schemeClr val="tx1">
                    <a:lumMod val="95000"/>
                    <a:lumOff val="5000"/>
                  </a:schemeClr>
                </a:solidFill>
              </a:rPr>
              <a:t>function</a:t>
            </a:r>
          </a:p>
          <a:p>
            <a:r>
              <a:rPr lang="zh-CN" altLang="en-US" sz="700" dirty="0">
                <a:solidFill>
                  <a:schemeClr val="tx1">
                    <a:lumMod val="95000"/>
                    <a:lumOff val="5000"/>
                  </a:schemeClr>
                </a:solidFill>
              </a:rPr>
              <a:t>Chelate soil nutrients, stimulate root growth, make crops stable, strong, high fertilizer utilization and significant yield.</a:t>
            </a:r>
          </a:p>
          <a:p>
            <a:r>
              <a:rPr lang="zh-CN" altLang="en-US" sz="700" dirty="0">
                <a:solidFill>
                  <a:schemeClr val="tx1">
                    <a:lumMod val="95000"/>
                    <a:lumOff val="5000"/>
                  </a:schemeClr>
                </a:solidFill>
              </a:rPr>
              <a:t>Improve the photosynthetic performance of crops, promote the transfer and transport of photosynthetic products, improve crop quality, promote their commodity performance.</a:t>
            </a:r>
          </a:p>
          <a:p>
            <a:r>
              <a:rPr lang="zh-CN" altLang="en-US" sz="700" dirty="0">
                <a:solidFill>
                  <a:schemeClr val="tx1">
                    <a:lumMod val="95000"/>
                    <a:lumOff val="5000"/>
                  </a:schemeClr>
                </a:solidFill>
              </a:rPr>
              <a:t>The microenvironment of crop rhizosphere was improved, the occurrence of soil-borne diseases was restrained, and the effect of resistance to continuous cropping was obvious.</a:t>
            </a:r>
          </a:p>
          <a:p>
            <a:r>
              <a:rPr lang="zh-CN" altLang="en-US" sz="700" dirty="0">
                <a:solidFill>
                  <a:schemeClr val="tx1">
                    <a:lumMod val="95000"/>
                    <a:lumOff val="5000"/>
                  </a:schemeClr>
                </a:solidFill>
              </a:rPr>
              <a:t>Combined application with inorganic fertilizer can increase the synergistic effect of nutrients, and the effect of crop yield increase is very significant.</a:t>
            </a:r>
          </a:p>
          <a:p>
            <a:r>
              <a:rPr lang="zh-CN" altLang="en-US" sz="700" dirty="0">
                <a:solidFill>
                  <a:schemeClr val="tx1">
                    <a:lumMod val="95000"/>
                    <a:lumOff val="5000"/>
                  </a:schemeClr>
                </a:solidFill>
              </a:rPr>
              <a:t>Long-term application, make the soil porous and loose, reduce the hardening degree of the soil, improve the soil conservation and the water retention capacity of the soil.</a:t>
            </a:r>
          </a:p>
          <a:p>
            <a:r>
              <a:rPr lang="zh-CN" altLang="en-US" sz="700" dirty="0">
                <a:solidFill>
                  <a:schemeClr val="tx1">
                    <a:lumMod val="95000"/>
                    <a:lumOff val="5000"/>
                  </a:schemeClr>
                </a:solidFill>
              </a:rPr>
              <a:t>This series of products is the ecological organic fertilizer that must be used in organic food base, green food base and pollution-free food base</a:t>
            </a:r>
            <a:r>
              <a:rPr lang="zh-CN" altLang="en-US" sz="700" dirty="0" smtClean="0">
                <a:solidFill>
                  <a:schemeClr val="tx1">
                    <a:lumMod val="95000"/>
                    <a:lumOff val="5000"/>
                  </a:schemeClr>
                </a:solidFill>
              </a:rPr>
              <a:t>.</a:t>
            </a:r>
            <a:endParaRPr lang="en-US" altLang="zh-CN" sz="700" dirty="0" smtClean="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b</a:t>
            </a:r>
            <a:r>
              <a:rPr lang="zh-CN" altLang="en-US" sz="700" dirty="0" smtClean="0">
                <a:solidFill>
                  <a:schemeClr val="tx1">
                    <a:lumMod val="95000"/>
                    <a:lumOff val="5000"/>
                  </a:schemeClr>
                </a:solidFill>
              </a:rPr>
              <a:t>) Range </a:t>
            </a:r>
            <a:r>
              <a:rPr lang="zh-CN" altLang="en-US" sz="700" dirty="0">
                <a:solidFill>
                  <a:schemeClr val="tx1">
                    <a:lumMod val="95000"/>
                    <a:lumOff val="5000"/>
                  </a:schemeClr>
                </a:solidFill>
              </a:rPr>
              <a:t>of application</a:t>
            </a:r>
          </a:p>
          <a:p>
            <a:r>
              <a:rPr lang="zh-CN" altLang="en-US" sz="700" dirty="0">
                <a:solidFill>
                  <a:schemeClr val="tx1">
                    <a:lumMod val="95000"/>
                    <a:lumOff val="5000"/>
                  </a:schemeClr>
                </a:solidFill>
              </a:rPr>
              <a:t>Widely used in fruit trees, vegetables, garden flowers, Chinese medicinal materials and greenhouse crops. Especially suitable for pollution-free, green product production</a:t>
            </a:r>
            <a:r>
              <a:rPr lang="zh-CN" altLang="en-US" sz="700" dirty="0" smtClean="0">
                <a:solidFill>
                  <a:schemeClr val="tx1">
                    <a:lumMod val="95000"/>
                    <a:lumOff val="5000"/>
                  </a:schemeClr>
                </a:solidFill>
              </a:rPr>
              <a:t>.</a:t>
            </a:r>
            <a:endParaRPr lang="en-US" altLang="zh-CN" sz="700" dirty="0" smtClean="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c</a:t>
            </a:r>
            <a:r>
              <a:rPr lang="zh-CN" altLang="en-US" sz="700" dirty="0" smtClean="0">
                <a:solidFill>
                  <a:schemeClr val="tx1">
                    <a:lumMod val="95000"/>
                    <a:lumOff val="5000"/>
                  </a:schemeClr>
                </a:solidFill>
              </a:rPr>
              <a:t>) Dosage </a:t>
            </a:r>
            <a:r>
              <a:rPr lang="zh-CN" altLang="en-US" sz="700" dirty="0">
                <a:solidFill>
                  <a:schemeClr val="tx1">
                    <a:lumMod val="95000"/>
                    <a:lumOff val="5000"/>
                  </a:schemeClr>
                </a:solidFill>
              </a:rPr>
              <a:t>and application</a:t>
            </a:r>
          </a:p>
          <a:p>
            <a:r>
              <a:rPr lang="zh-CN" altLang="en-US" sz="700" dirty="0">
                <a:solidFill>
                  <a:schemeClr val="tx1">
                    <a:lumMod val="95000"/>
                    <a:lumOff val="5000"/>
                  </a:schemeClr>
                </a:solidFill>
              </a:rPr>
              <a:t>Recommended dosage: base fertilizer, flushing 20-40kg/665㎡, spraying 1-3kg /665㎡</a:t>
            </a:r>
          </a:p>
          <a:p>
            <a:r>
              <a:rPr lang="zh-CN" altLang="en-US" sz="700" dirty="0">
                <a:solidFill>
                  <a:schemeClr val="tx1">
                    <a:lumMod val="95000"/>
                    <a:lumOff val="5000"/>
                  </a:schemeClr>
                </a:solidFill>
              </a:rPr>
              <a:t>Mixed with pesticides, mutual effect.</a:t>
            </a:r>
          </a:p>
          <a:p>
            <a:r>
              <a:rPr lang="zh-CN" altLang="en-US" sz="700" dirty="0">
                <a:solidFill>
                  <a:schemeClr val="tx1">
                    <a:lumMod val="95000"/>
                    <a:lumOff val="5000"/>
                  </a:schemeClr>
                </a:solidFill>
              </a:rPr>
              <a:t>Spraying effect is better before 10:00 a.m or after 4:00 p.m.</a:t>
            </a:r>
          </a:p>
          <a:p>
            <a:r>
              <a:rPr lang="zh-CN" altLang="en-US" sz="700" dirty="0">
                <a:solidFill>
                  <a:schemeClr val="tx1">
                    <a:lumMod val="95000"/>
                    <a:lumOff val="5000"/>
                  </a:schemeClr>
                </a:solidFill>
              </a:rPr>
              <a:t>Re-spray in case of rain within 2 hours after spraying</a:t>
            </a:r>
          </a:p>
          <a:p>
            <a:r>
              <a:rPr lang="zh-CN" altLang="en-US" sz="700" dirty="0">
                <a:solidFill>
                  <a:schemeClr val="tx1">
                    <a:lumMod val="95000"/>
                    <a:lumOff val="5000"/>
                  </a:schemeClr>
                </a:solidFill>
              </a:rPr>
              <a:t>Repeated application according to agricultural and nutritional needs during the growing season</a:t>
            </a:r>
            <a:r>
              <a:rPr lang="zh-CN" altLang="en-US" sz="700" dirty="0" smtClean="0">
                <a:solidFill>
                  <a:schemeClr val="tx1">
                    <a:lumMod val="95000"/>
                    <a:lumOff val="5000"/>
                  </a:schemeClr>
                </a:solidFill>
              </a:rPr>
              <a:t>.</a:t>
            </a:r>
            <a:endParaRPr lang="en-US" altLang="zh-CN" sz="700" dirty="0" smtClean="0">
              <a:solidFill>
                <a:schemeClr val="tx1">
                  <a:lumMod val="95000"/>
                  <a:lumOff val="5000"/>
                </a:schemeClr>
              </a:solidFill>
            </a:endParaRPr>
          </a:p>
          <a:p>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d)Packaging and storage</a:t>
            </a:r>
          </a:p>
          <a:p>
            <a:r>
              <a:rPr lang="zh-CN" altLang="en-US" sz="700" dirty="0">
                <a:solidFill>
                  <a:schemeClr val="tx1">
                    <a:lumMod val="95000"/>
                    <a:lumOff val="5000"/>
                  </a:schemeClr>
                </a:solidFill>
              </a:rPr>
              <a:t>20kg/bag, 10kg/bag</a:t>
            </a:r>
          </a:p>
          <a:p>
            <a:r>
              <a:rPr lang="zh-CN" altLang="en-US" sz="700" dirty="0">
                <a:solidFill>
                  <a:schemeClr val="tx1">
                    <a:lumMod val="95000"/>
                    <a:lumOff val="5000"/>
                  </a:schemeClr>
                </a:solidFill>
              </a:rPr>
              <a:t>Keep airtight and in a dry and ventilated place</a:t>
            </a:r>
          </a:p>
        </p:txBody>
      </p:sp>
      <p:sp>
        <p:nvSpPr>
          <p:cNvPr id="22" name="文本框 21"/>
          <p:cNvSpPr txBox="1"/>
          <p:nvPr/>
        </p:nvSpPr>
        <p:spPr>
          <a:xfrm>
            <a:off x="5482798" y="1957170"/>
            <a:ext cx="3527405" cy="3216265"/>
          </a:xfrm>
          <a:prstGeom prst="rect">
            <a:avLst/>
          </a:prstGeom>
          <a:solidFill>
            <a:schemeClr val="bg1"/>
          </a:solidFill>
        </p:spPr>
        <p:txBody>
          <a:bodyPr wrap="square" rtlCol="0">
            <a:spAutoFit/>
          </a:bodyPr>
          <a:lstStyle/>
          <a:p>
            <a:r>
              <a:rPr lang="zh-CN" altLang="en-US" sz="700" b="1" dirty="0">
                <a:solidFill>
                  <a:srgbClr val="FAA03A"/>
                </a:solidFill>
              </a:rPr>
              <a:t>4.The main effect of being used as animal feed</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Increase fragrance and fresh, promote animal appetite. This product has the effect of enriching sauce flavor and fragrant on feed. The glutamic acid content of this product is nearly 5%. It has the effect of adjusting feed taste and promoting animal appetite.</a:t>
            </a:r>
          </a:p>
          <a:p>
            <a:r>
              <a:rPr lang="zh-CN" altLang="en-US" sz="700" dirty="0">
                <a:solidFill>
                  <a:schemeClr val="tx1">
                    <a:lumMod val="95000"/>
                    <a:lumOff val="5000"/>
                  </a:schemeClr>
                </a:solidFill>
              </a:rPr>
              <a:t>Rapid replenishment of animal nutrition and enhancement of feed utilization rate.</a:t>
            </a:r>
          </a:p>
          <a:p>
            <a:r>
              <a:rPr lang="zh-CN" altLang="en-US" sz="700" dirty="0">
                <a:solidFill>
                  <a:schemeClr val="tx1">
                    <a:lumMod val="95000"/>
                    <a:lumOff val="5000"/>
                  </a:schemeClr>
                </a:solidFill>
              </a:rPr>
              <a:t>Promote the growth of animal fur. This product is keratin hydrolysate, rich in cystine, tyrosine, serine and other amino acids conducive to the growth of animal fur. After eating, animals have ruddy skin and bright hair.</a:t>
            </a:r>
          </a:p>
          <a:p>
            <a:r>
              <a:rPr lang="zh-CN" altLang="en-US" sz="700" dirty="0">
                <a:solidFill>
                  <a:schemeClr val="tx1">
                    <a:lumMod val="95000"/>
                    <a:lumOff val="5000"/>
                  </a:schemeClr>
                </a:solidFill>
              </a:rPr>
              <a:t>It has certain adhesion ability and can enhance the setting of granule feed. </a:t>
            </a:r>
          </a:p>
          <a:p>
            <a:r>
              <a:rPr lang="zh-CN" altLang="en-US" sz="700" dirty="0">
                <a:solidFill>
                  <a:schemeClr val="tx1">
                    <a:lumMod val="95000"/>
                    <a:lumOff val="5000"/>
                  </a:schemeClr>
                </a:solidFill>
              </a:rPr>
              <a:t> </a:t>
            </a:r>
          </a:p>
          <a:p>
            <a:r>
              <a:rPr lang="zh-CN" altLang="en-US" sz="700" b="1" dirty="0">
                <a:solidFill>
                  <a:srgbClr val="FAA03A"/>
                </a:solidFill>
              </a:rPr>
              <a:t>5.The main effect in aquatic products</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a)Main function</a:t>
            </a:r>
          </a:p>
          <a:p>
            <a:r>
              <a:rPr lang="zh-CN" altLang="en-US" sz="700" dirty="0">
                <a:solidFill>
                  <a:schemeClr val="tx1">
                    <a:lumMod val="95000"/>
                    <a:lumOff val="5000"/>
                  </a:schemeClr>
                </a:solidFill>
              </a:rPr>
              <a:t>The effect of super energy of water fertilizer, especially low temperature, cloudy rain and no sunshine weather, is obviously better than that of other products.</a:t>
            </a:r>
          </a:p>
          <a:p>
            <a:r>
              <a:rPr lang="zh-CN" altLang="en-US" sz="700" dirty="0">
                <a:solidFill>
                  <a:schemeClr val="tx1">
                    <a:lumMod val="95000"/>
                    <a:lumOff val="5000"/>
                  </a:schemeClr>
                </a:solidFill>
              </a:rPr>
              <a:t>Amino acids is very suitable for the culture of plankton and beneficial algae, and are more helpful for black aquatic young animals to provide stage palatable active food and promote rapid production and development.</a:t>
            </a:r>
          </a:p>
          <a:p>
            <a:r>
              <a:rPr lang="zh-CN" altLang="en-US" sz="700" dirty="0">
                <a:solidFill>
                  <a:schemeClr val="tx1">
                    <a:lumMod val="95000"/>
                    <a:lumOff val="5000"/>
                  </a:schemeClr>
                </a:solidFill>
              </a:rPr>
              <a:t>Less dosage, no environmental pollution, no hardening of the bottom of the tank, completely water soluble, improved culture environment, environmental protection and high efficiency,</a:t>
            </a:r>
          </a:p>
          <a:p>
            <a:r>
              <a:rPr lang="zh-CN" altLang="en-US" sz="700" dirty="0">
                <a:solidFill>
                  <a:schemeClr val="tx1">
                    <a:lumMod val="95000"/>
                    <a:lumOff val="5000"/>
                  </a:schemeClr>
                </a:solidFill>
              </a:rPr>
              <a:t>Improve disease resistance, insect pests resistance immunity, reduce mortality, promote rapid growth and development, improve yield and quality</a:t>
            </a:r>
          </a:p>
          <a:p>
            <a:r>
              <a:rPr lang="zh-CN" altLang="en-US" sz="700" dirty="0">
                <a:solidFill>
                  <a:schemeClr val="tx1">
                    <a:lumMod val="95000"/>
                    <a:lumOff val="5000"/>
                  </a:schemeClr>
                </a:solidFill>
              </a:rPr>
              <a:t>b)Dosage</a:t>
            </a:r>
          </a:p>
          <a:p>
            <a:r>
              <a:rPr lang="zh-CN" altLang="en-US" sz="700" dirty="0">
                <a:solidFill>
                  <a:schemeClr val="tx1">
                    <a:lumMod val="95000"/>
                    <a:lumOff val="5000"/>
                  </a:schemeClr>
                </a:solidFill>
              </a:rPr>
              <a:t>Spilt the whole tank after being dissolved with water, and 0.5kg-0.8kg of the product is used for each 665㎡of 1-meter deep water tank.</a:t>
            </a:r>
          </a:p>
          <a:p>
            <a:endParaRPr lang="zh-CN" altLang="en-US" sz="700" dirty="0">
              <a:solidFill>
                <a:schemeClr val="tx1">
                  <a:lumMod val="95000"/>
                  <a:lumOff val="5000"/>
                </a:schemeClr>
              </a:solidFill>
            </a:endParaRPr>
          </a:p>
          <a:p>
            <a:r>
              <a:rPr lang="zh-CN" altLang="en-US" sz="700" b="1" dirty="0">
                <a:solidFill>
                  <a:srgbClr val="FAA03A"/>
                </a:solidFill>
              </a:rPr>
              <a:t>6.Note:</a:t>
            </a:r>
            <a:endParaRPr lang="zh-CN" altLang="en-US" sz="700" dirty="0">
              <a:solidFill>
                <a:schemeClr val="tx1">
                  <a:lumMod val="95000"/>
                  <a:lumOff val="5000"/>
                </a:schemeClr>
              </a:solidFill>
            </a:endParaRPr>
          </a:p>
          <a:p>
            <a:r>
              <a:rPr lang="zh-CN" altLang="en-US" sz="700" dirty="0">
                <a:solidFill>
                  <a:schemeClr val="tx1">
                    <a:lumMod val="95000"/>
                    <a:lumOff val="5000"/>
                  </a:schemeClr>
                </a:solidFill>
              </a:rPr>
              <a:t>This product absorbs moisture and agglomerate, which is a normal phenomenon and should be stored in a cool and dry place.</a:t>
            </a:r>
          </a:p>
        </p:txBody>
      </p:sp>
      <p:sp>
        <p:nvSpPr>
          <p:cNvPr id="6" name="文本框 5"/>
          <p:cNvSpPr txBox="1"/>
          <p:nvPr/>
        </p:nvSpPr>
        <p:spPr>
          <a:xfrm>
            <a:off x="1695212" y="1179522"/>
            <a:ext cx="7271891" cy="196208"/>
          </a:xfrm>
          <a:prstGeom prst="rect">
            <a:avLst/>
          </a:prstGeom>
          <a:solidFill>
            <a:schemeClr val="bg1"/>
          </a:solidFill>
        </p:spPr>
        <p:txBody>
          <a:bodyPr wrap="square" rtlCol="0">
            <a:spAutoFit/>
          </a:bodyPr>
          <a:lstStyle/>
          <a:p>
            <a:r>
              <a:rPr lang="zh-CN" altLang="en-US" sz="675"/>
              <a:t>2.Mean Specifications</a:t>
            </a:r>
          </a:p>
        </p:txBody>
      </p:sp>
      <p:pic>
        <p:nvPicPr>
          <p:cNvPr id="4" name="图片 3" descr="55"/>
          <p:cNvPicPr>
            <a:picLocks noChangeAspect="1"/>
          </p:cNvPicPr>
          <p:nvPr/>
        </p:nvPicPr>
        <p:blipFill>
          <a:blip r:embed="rId3" cstate="hqprint"/>
          <a:stretch>
            <a:fillRect/>
          </a:stretch>
        </p:blipFill>
        <p:spPr>
          <a:xfrm>
            <a:off x="182166" y="432911"/>
            <a:ext cx="1513046" cy="1513046"/>
          </a:xfrm>
          <a:prstGeom prst="rect">
            <a:avLst/>
          </a:prstGeom>
        </p:spPr>
      </p:pic>
      <p:graphicFrame>
        <p:nvGraphicFramePr>
          <p:cNvPr id="3" name="表格 2"/>
          <p:cNvGraphicFramePr/>
          <p:nvPr>
            <p:extLst>
              <p:ext uri="{D42A27DB-BD31-4B8C-83A1-F6EECF244321}">
                <p14:modId xmlns:p14="http://schemas.microsoft.com/office/powerpoint/2010/main" val="3324845877"/>
              </p:ext>
            </p:extLst>
          </p:nvPr>
        </p:nvGraphicFramePr>
        <p:xfrm>
          <a:off x="1695212" y="1390278"/>
          <a:ext cx="7268289" cy="533400"/>
        </p:xfrm>
        <a:graphic>
          <a:graphicData uri="http://schemas.openxmlformats.org/drawingml/2006/table">
            <a:tbl>
              <a:tblPr firstRow="1" bandRow="1">
                <a:tableStyleId>{5940675A-B579-460E-94D1-54222C63F5DA}</a:tableStyleId>
              </a:tblPr>
              <a:tblGrid>
                <a:gridCol w="2856115">
                  <a:extLst>
                    <a:ext uri="{9D8B030D-6E8A-4147-A177-3AD203B41FA5}">
                      <a16:colId xmlns:a16="http://schemas.microsoft.com/office/drawing/2014/main" val="20000"/>
                    </a:ext>
                  </a:extLst>
                </a:gridCol>
                <a:gridCol w="4412174">
                  <a:extLst>
                    <a:ext uri="{9D8B030D-6E8A-4147-A177-3AD203B41FA5}">
                      <a16:colId xmlns:a16="http://schemas.microsoft.com/office/drawing/2014/main" val="20001"/>
                    </a:ext>
                  </a:extLst>
                </a:gridCol>
              </a:tblGrid>
              <a:tr h="0">
                <a:tc>
                  <a:txBody>
                    <a:bodyPr/>
                    <a:lstStyle/>
                    <a:p>
                      <a:pPr indent="0">
                        <a:buNone/>
                      </a:pPr>
                      <a:r>
                        <a:rPr lang="en-US" sz="700" b="1" dirty="0">
                          <a:latin typeface="+mj-lt"/>
                          <a:ea typeface="宋体" pitchFamily="2" charset="-122"/>
                          <a:cs typeface="宋体" pitchFamily="2" charset="-122"/>
                        </a:rPr>
                        <a:t>Total Amino Acid</a:t>
                      </a:r>
                      <a:endParaRPr lang="en-US" altLang="en-US" sz="700" b="1"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1">
                          <a:latin typeface="+mj-lt"/>
                          <a:ea typeface="宋体" pitchFamily="2" charset="-122"/>
                          <a:cs typeface="宋体" pitchFamily="2" charset="-122"/>
                        </a:rPr>
                        <a:t>80% min</a:t>
                      </a:r>
                      <a:endParaRPr lang="en-US" altLang="en-US" sz="700" b="1">
                        <a:latin typeface="+mj-lt"/>
                        <a:ea typeface="宋体" pitchFamily="2" charset="-122"/>
                        <a:cs typeface="宋体" pitchFamily="2" charset="-122"/>
                      </a:endParaRPr>
                    </a:p>
                  </a:txBody>
                  <a:tcPr marL="25718" marR="25718"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0">
                <a:tc>
                  <a:txBody>
                    <a:bodyPr/>
                    <a:lstStyle/>
                    <a:p>
                      <a:pPr indent="0">
                        <a:buNone/>
                      </a:pPr>
                      <a:r>
                        <a:rPr lang="en-US" sz="700" b="0" dirty="0">
                          <a:latin typeface="+mj-lt"/>
                          <a:ea typeface="宋体" pitchFamily="2" charset="-122"/>
                          <a:cs typeface="宋体" pitchFamily="2" charset="-122"/>
                        </a:rPr>
                        <a:t>Moisture</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a:latin typeface="+mj-lt"/>
                          <a:ea typeface="宋体" pitchFamily="2" charset="-122"/>
                          <a:cs typeface="宋体" pitchFamily="2" charset="-122"/>
                        </a:rPr>
                        <a:t>5% max</a:t>
                      </a:r>
                      <a:endParaRPr lang="en-US" altLang="en-US" sz="700" b="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a:txBody>
                    <a:bodyPr/>
                    <a:lstStyle/>
                    <a:p>
                      <a:pPr indent="0">
                        <a:buNone/>
                      </a:pPr>
                      <a:r>
                        <a:rPr lang="en-US" sz="700" b="0" dirty="0">
                          <a:latin typeface="+mj-lt"/>
                          <a:ea typeface="宋体" pitchFamily="2" charset="-122"/>
                          <a:cs typeface="宋体" pitchFamily="2" charset="-122"/>
                        </a:rPr>
                        <a:t>Amino Nitrogen</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12% min</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a:txBody>
                    <a:bodyPr/>
                    <a:lstStyle/>
                    <a:p>
                      <a:pPr indent="0">
                        <a:buNone/>
                      </a:pPr>
                      <a:r>
                        <a:rPr lang="en-US" sz="700" b="0">
                          <a:latin typeface="+mj-lt"/>
                          <a:cs typeface="Times New Roman" panose="02020603050405020304" charset="0"/>
                        </a:rPr>
                        <a:t>Ph</a:t>
                      </a:r>
                      <a:endParaRPr lang="en-US" altLang="en-US" sz="700" b="0">
                        <a:latin typeface="+mj-lt"/>
                        <a:ea typeface="Times New Roman" panose="02020603050405020304" charset="0"/>
                        <a:cs typeface="Times New Roman" panose="02020603050405020304" charset="0"/>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5-7</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a:txBody>
                    <a:bodyPr/>
                    <a:lstStyle/>
                    <a:p>
                      <a:pPr indent="0">
                        <a:buNone/>
                      </a:pPr>
                      <a:r>
                        <a:rPr lang="en-US" sz="700" b="0">
                          <a:latin typeface="+mj-lt"/>
                          <a:ea typeface="宋体" pitchFamily="2" charset="-122"/>
                          <a:cs typeface="宋体" pitchFamily="2" charset="-122"/>
                        </a:rPr>
                        <a:t>Water Solubility</a:t>
                      </a:r>
                      <a:endParaRPr lang="en-US" altLang="en-US" sz="700" b="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a:lstStyle/>
                    <a:p>
                      <a:pPr indent="0" algn="ctr">
                        <a:buNone/>
                      </a:pPr>
                      <a:r>
                        <a:rPr lang="en-US" sz="700" b="0" dirty="0">
                          <a:latin typeface="+mj-lt"/>
                          <a:ea typeface="宋体" pitchFamily="2" charset="-122"/>
                          <a:cs typeface="宋体" pitchFamily="2" charset="-122"/>
                        </a:rPr>
                        <a:t>100%</a:t>
                      </a:r>
                      <a:endParaRPr lang="en-US" altLang="en-US" sz="700" b="0" dirty="0">
                        <a:latin typeface="+mj-lt"/>
                        <a:ea typeface="宋体" pitchFamily="2" charset="-122"/>
                        <a:cs typeface="宋体" pitchFamily="2" charset="-122"/>
                      </a:endParaRPr>
                    </a:p>
                  </a:txBody>
                  <a:tcPr marL="25718" marR="25718"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11" name="文本框 10"/>
          <p:cNvSpPr txBox="1"/>
          <p:nvPr/>
        </p:nvSpPr>
        <p:spPr>
          <a:xfrm>
            <a:off x="6156176" y="121660"/>
            <a:ext cx="2281952" cy="196208"/>
          </a:xfrm>
          <a:prstGeom prst="rect">
            <a:avLst/>
          </a:prstGeom>
          <a:noFill/>
        </p:spPr>
        <p:txBody>
          <a:bodyPr wrap="square" rtlCol="0">
            <a:spAutoFit/>
          </a:bodyPr>
          <a:lstStyle/>
          <a:p>
            <a:pPr algn="l"/>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WE</a:t>
            </a:r>
            <a:r>
              <a:rPr lang="en-US" altLang="zh-CN" sz="675" dirty="0">
                <a:gradFill>
                  <a:gsLst>
                    <a:gs pos="21000">
                      <a:srgbClr val="53575C"/>
                    </a:gs>
                    <a:gs pos="88000">
                      <a:srgbClr val="C5C7CA"/>
                    </a:gs>
                  </a:gsLst>
                  <a:lin ang="5400000"/>
                </a:gradFill>
                <a:sym typeface="+mn-ea"/>
              </a:rPr>
              <a:t> WITNESS CROP </a:t>
            </a:r>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HARVEST</a:t>
            </a:r>
            <a:r>
              <a:rPr lang="en-US" altLang="zh-CN" sz="675" dirty="0">
                <a:gradFill>
                  <a:gsLst>
                    <a:gs pos="21000">
                      <a:srgbClr val="53575C"/>
                    </a:gs>
                    <a:gs pos="88000">
                      <a:srgbClr val="C5C7CA"/>
                    </a:gs>
                  </a:gsLst>
                  <a:lin ang="5400000"/>
                </a:gradFill>
                <a:sym typeface="+mn-ea"/>
              </a:rPr>
              <a:t> AND HUMAN </a:t>
            </a:r>
            <a:r>
              <a:rPr lang="en-US" altLang="zh-CN" sz="675" b="1" dirty="0">
                <a:gradFill>
                  <a:gsLst>
                    <a:gs pos="21000">
                      <a:srgbClr val="53575C"/>
                    </a:gs>
                    <a:gs pos="88000">
                      <a:srgbClr val="C5C7CA"/>
                    </a:gs>
                  </a:gsLst>
                  <a:lin ang="5400000"/>
                </a:gradFill>
                <a:latin typeface="Times" panose="02020603050405020304" pitchFamily="18" charset="0"/>
                <a:cs typeface="Times" panose="02020603050405020304" pitchFamily="18" charset="0"/>
                <a:sym typeface="+mn-ea"/>
              </a:rPr>
              <a:t>HEALTH</a:t>
            </a:r>
            <a:endParaRPr lang="zh-CN" altLang="en-US" sz="675" b="1" dirty="0">
              <a:gradFill>
                <a:gsLst>
                  <a:gs pos="21000">
                    <a:srgbClr val="53575C"/>
                  </a:gs>
                  <a:gs pos="88000">
                    <a:srgbClr val="C5C7CA"/>
                  </a:gs>
                </a:gsLst>
                <a:lin ang="5400000"/>
              </a:gradFill>
              <a:latin typeface="Times" panose="02020603050405020304" pitchFamily="18" charset="0"/>
              <a:cs typeface="Times" panose="02020603050405020304" pitchFamily="18" charset="0"/>
            </a:endParaRPr>
          </a:p>
        </p:txBody>
      </p:sp>
      <p:pic>
        <p:nvPicPr>
          <p:cNvPr id="16" name="图片 15" descr="景丰-定稿-01"/>
          <p:cNvPicPr>
            <a:picLocks noChangeAspect="1"/>
          </p:cNvPicPr>
          <p:nvPr/>
        </p:nvPicPr>
        <p:blipFill>
          <a:blip r:embed="rId4">
            <a:clrChange>
              <a:clrFrom>
                <a:srgbClr val="FFFFFF">
                  <a:alpha val="100000"/>
                </a:srgbClr>
              </a:clrFrom>
              <a:clrTo>
                <a:srgbClr val="FFFFFF">
                  <a:alpha val="100000"/>
                  <a:alpha val="0"/>
                </a:srgbClr>
              </a:clrTo>
            </a:clrChange>
          </a:blip>
          <a:srcRect l="34747" t="31122" r="36395" b="27049"/>
          <a:stretch>
            <a:fillRect/>
          </a:stretch>
        </p:blipFill>
        <p:spPr>
          <a:xfrm>
            <a:off x="-53578" y="-61030"/>
            <a:ext cx="527923" cy="541496"/>
          </a:xfrm>
          <a:prstGeom prst="rect">
            <a:avLst/>
          </a:prstGeom>
        </p:spPr>
      </p:pic>
    </p:spTree>
  </p:cSld>
  <p:clrMapOvr>
    <a:masterClrMapping/>
  </p:clrMapOvr>
  <p:transition spd="slow" advClick="0" advTm="100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0" y="3115469"/>
            <a:ext cx="9144000" cy="1111250"/>
          </a:xfrm>
          <a:custGeom>
            <a:avLst/>
            <a:gdLst>
              <a:gd name="T0" fmla="*/ 0 w 5760"/>
              <a:gd name="T1" fmla="*/ 0 h 700"/>
              <a:gd name="T2" fmla="*/ 114300 w 5760"/>
              <a:gd name="T3" fmla="*/ 60325 h 700"/>
              <a:gd name="T4" fmla="*/ 312737 w 5760"/>
              <a:gd name="T5" fmla="*/ 152400 h 700"/>
              <a:gd name="T6" fmla="*/ 600075 w 5760"/>
              <a:gd name="T7" fmla="*/ 277813 h 700"/>
              <a:gd name="T8" fmla="*/ 973138 w 5760"/>
              <a:gd name="T9" fmla="*/ 422275 h 700"/>
              <a:gd name="T10" fmla="*/ 1187450 w 5760"/>
              <a:gd name="T11" fmla="*/ 498475 h 700"/>
              <a:gd name="T12" fmla="*/ 1420812 w 5760"/>
              <a:gd name="T13" fmla="*/ 576262 h 700"/>
              <a:gd name="T14" fmla="*/ 1671638 w 5760"/>
              <a:gd name="T15" fmla="*/ 654050 h 700"/>
              <a:gd name="T16" fmla="*/ 1938338 w 5760"/>
              <a:gd name="T17" fmla="*/ 727075 h 700"/>
              <a:gd name="T18" fmla="*/ 2222500 w 5760"/>
              <a:gd name="T19" fmla="*/ 800100 h 700"/>
              <a:gd name="T20" fmla="*/ 2520950 w 5760"/>
              <a:gd name="T21" fmla="*/ 868363 h 700"/>
              <a:gd name="T22" fmla="*/ 2835275 w 5760"/>
              <a:gd name="T23" fmla="*/ 930275 h 700"/>
              <a:gd name="T24" fmla="*/ 3160712 w 5760"/>
              <a:gd name="T25" fmla="*/ 985838 h 700"/>
              <a:gd name="T26" fmla="*/ 3502025 w 5760"/>
              <a:gd name="T27" fmla="*/ 1033463 h 700"/>
              <a:gd name="T28" fmla="*/ 3852863 w 5760"/>
              <a:gd name="T29" fmla="*/ 1069975 h 700"/>
              <a:gd name="T30" fmla="*/ 4216400 w 5760"/>
              <a:gd name="T31" fmla="*/ 1096963 h 700"/>
              <a:gd name="T32" fmla="*/ 4587875 w 5760"/>
              <a:gd name="T33" fmla="*/ 1109663 h 700"/>
              <a:gd name="T34" fmla="*/ 4972050 w 5760"/>
              <a:gd name="T35" fmla="*/ 1109663 h 700"/>
              <a:gd name="T36" fmla="*/ 5362575 w 5760"/>
              <a:gd name="T37" fmla="*/ 1095375 h 700"/>
              <a:gd name="T38" fmla="*/ 5762625 w 5760"/>
              <a:gd name="T39" fmla="*/ 1063625 h 700"/>
              <a:gd name="T40" fmla="*/ 6065837 w 5760"/>
              <a:gd name="T41" fmla="*/ 1028700 h 700"/>
              <a:gd name="T42" fmla="*/ 6270624 w 5760"/>
              <a:gd name="T43" fmla="*/ 998538 h 700"/>
              <a:gd name="T44" fmla="*/ 6476999 w 5760"/>
              <a:gd name="T45" fmla="*/ 965200 h 700"/>
              <a:gd name="T46" fmla="*/ 6684963 w 5760"/>
              <a:gd name="T47" fmla="*/ 925513 h 700"/>
              <a:gd name="T48" fmla="*/ 6894513 w 5760"/>
              <a:gd name="T49" fmla="*/ 881063 h 700"/>
              <a:gd name="T50" fmla="*/ 7104063 w 5760"/>
              <a:gd name="T51" fmla="*/ 830263 h 700"/>
              <a:gd name="T52" fmla="*/ 7315201 w 5760"/>
              <a:gd name="T53" fmla="*/ 776287 h 700"/>
              <a:gd name="T54" fmla="*/ 7527926 w 5760"/>
              <a:gd name="T55" fmla="*/ 714375 h 700"/>
              <a:gd name="T56" fmla="*/ 7740650 w 5760"/>
              <a:gd name="T57" fmla="*/ 647700 h 700"/>
              <a:gd name="T58" fmla="*/ 7956550 w 5760"/>
              <a:gd name="T59" fmla="*/ 576262 h 700"/>
              <a:gd name="T60" fmla="*/ 8169275 w 5760"/>
              <a:gd name="T61" fmla="*/ 496888 h 700"/>
              <a:gd name="T62" fmla="*/ 8386763 w 5760"/>
              <a:gd name="T63" fmla="*/ 411163 h 700"/>
              <a:gd name="T64" fmla="*/ 8601075 w 5760"/>
              <a:gd name="T65" fmla="*/ 319087 h 700"/>
              <a:gd name="T66" fmla="*/ 8818563 w 5760"/>
              <a:gd name="T67" fmla="*/ 219075 h 700"/>
              <a:gd name="T68" fmla="*/ 9036050 w 5760"/>
              <a:gd name="T69" fmla="*/ 114300 h 700"/>
              <a:gd name="T70" fmla="*/ 9144000 w 5760"/>
              <a:gd name="T71" fmla="*/ 58738 h 700"/>
              <a:gd name="T72" fmla="*/ 8926513 w 5760"/>
              <a:gd name="T73" fmla="*/ 100012 h 700"/>
              <a:gd name="T74" fmla="*/ 8667750 w 5760"/>
              <a:gd name="T75" fmla="*/ 146050 h 700"/>
              <a:gd name="T76" fmla="*/ 8321675 w 5760"/>
              <a:gd name="T77" fmla="*/ 201612 h 700"/>
              <a:gd name="T78" fmla="*/ 7891463 w 5760"/>
              <a:gd name="T79" fmla="*/ 260350 h 700"/>
              <a:gd name="T80" fmla="*/ 7386638 w 5760"/>
              <a:gd name="T81" fmla="*/ 322262 h 700"/>
              <a:gd name="T82" fmla="*/ 6816726 w 5760"/>
              <a:gd name="T83" fmla="*/ 382587 h 700"/>
              <a:gd name="T84" fmla="*/ 6188074 w 5760"/>
              <a:gd name="T85" fmla="*/ 431800 h 700"/>
              <a:gd name="T86" fmla="*/ 5681662 w 5760"/>
              <a:gd name="T87" fmla="*/ 461963 h 700"/>
              <a:gd name="T88" fmla="*/ 5330825 w 5760"/>
              <a:gd name="T89" fmla="*/ 476250 h 700"/>
              <a:gd name="T90" fmla="*/ 4972050 w 5760"/>
              <a:gd name="T91" fmla="*/ 487363 h 700"/>
              <a:gd name="T92" fmla="*/ 4600575 w 5760"/>
              <a:gd name="T93" fmla="*/ 492125 h 700"/>
              <a:gd name="T94" fmla="*/ 4222750 w 5760"/>
              <a:gd name="T95" fmla="*/ 490538 h 700"/>
              <a:gd name="T96" fmla="*/ 3836988 w 5760"/>
              <a:gd name="T97" fmla="*/ 485775 h 700"/>
              <a:gd name="T98" fmla="*/ 3444875 w 5760"/>
              <a:gd name="T99" fmla="*/ 471488 h 700"/>
              <a:gd name="T100" fmla="*/ 3048000 w 5760"/>
              <a:gd name="T101" fmla="*/ 450850 h 700"/>
              <a:gd name="T102" fmla="*/ 2646362 w 5760"/>
              <a:gd name="T103" fmla="*/ 422275 h 700"/>
              <a:gd name="T104" fmla="*/ 2241550 w 5760"/>
              <a:gd name="T105" fmla="*/ 384175 h 700"/>
              <a:gd name="T106" fmla="*/ 1833563 w 5760"/>
              <a:gd name="T107" fmla="*/ 336550 h 700"/>
              <a:gd name="T108" fmla="*/ 1425575 w 5760"/>
              <a:gd name="T109" fmla="*/ 280987 h 700"/>
              <a:gd name="T110" fmla="*/ 1016000 w 5760"/>
              <a:gd name="T111" fmla="*/ 215900 h 700"/>
              <a:gd name="T112" fmla="*/ 608012 w 5760"/>
              <a:gd name="T113" fmla="*/ 138113 h 700"/>
              <a:gd name="T114" fmla="*/ 203200 w 5760"/>
              <a:gd name="T115" fmla="*/ 49212 h 700"/>
              <a:gd name="T116" fmla="*/ 0 w 5760"/>
              <a:gd name="T117" fmla="*/ 0 h 7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60"/>
              <a:gd name="T178" fmla="*/ 0 h 700"/>
              <a:gd name="T179" fmla="*/ 5760 w 5760"/>
              <a:gd name="T180" fmla="*/ 700 h 7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60" h="700">
                <a:moveTo>
                  <a:pt x="0" y="0"/>
                </a:moveTo>
                <a:lnTo>
                  <a:pt x="0" y="0"/>
                </a:lnTo>
                <a:lnTo>
                  <a:pt x="32" y="17"/>
                </a:lnTo>
                <a:lnTo>
                  <a:pt x="72" y="38"/>
                </a:lnTo>
                <a:lnTo>
                  <a:pt x="128" y="64"/>
                </a:lnTo>
                <a:lnTo>
                  <a:pt x="197" y="96"/>
                </a:lnTo>
                <a:lnTo>
                  <a:pt x="281" y="134"/>
                </a:lnTo>
                <a:lnTo>
                  <a:pt x="378" y="175"/>
                </a:lnTo>
                <a:lnTo>
                  <a:pt x="490" y="219"/>
                </a:lnTo>
                <a:lnTo>
                  <a:pt x="613" y="266"/>
                </a:lnTo>
                <a:lnTo>
                  <a:pt x="679" y="290"/>
                </a:lnTo>
                <a:lnTo>
                  <a:pt x="748" y="314"/>
                </a:lnTo>
                <a:lnTo>
                  <a:pt x="820" y="339"/>
                </a:lnTo>
                <a:lnTo>
                  <a:pt x="895" y="363"/>
                </a:lnTo>
                <a:lnTo>
                  <a:pt x="973" y="387"/>
                </a:lnTo>
                <a:lnTo>
                  <a:pt x="1053" y="412"/>
                </a:lnTo>
                <a:lnTo>
                  <a:pt x="1136" y="436"/>
                </a:lnTo>
                <a:lnTo>
                  <a:pt x="1221" y="458"/>
                </a:lnTo>
                <a:lnTo>
                  <a:pt x="1310" y="482"/>
                </a:lnTo>
                <a:lnTo>
                  <a:pt x="1400" y="504"/>
                </a:lnTo>
                <a:lnTo>
                  <a:pt x="1494" y="526"/>
                </a:lnTo>
                <a:lnTo>
                  <a:pt x="1588" y="547"/>
                </a:lnTo>
                <a:lnTo>
                  <a:pt x="1686" y="568"/>
                </a:lnTo>
                <a:lnTo>
                  <a:pt x="1786" y="586"/>
                </a:lnTo>
                <a:lnTo>
                  <a:pt x="1888" y="604"/>
                </a:lnTo>
                <a:lnTo>
                  <a:pt x="1991" y="621"/>
                </a:lnTo>
                <a:lnTo>
                  <a:pt x="2097" y="636"/>
                </a:lnTo>
                <a:lnTo>
                  <a:pt x="2206" y="651"/>
                </a:lnTo>
                <a:lnTo>
                  <a:pt x="2315" y="664"/>
                </a:lnTo>
                <a:lnTo>
                  <a:pt x="2427" y="674"/>
                </a:lnTo>
                <a:lnTo>
                  <a:pt x="2541" y="683"/>
                </a:lnTo>
                <a:lnTo>
                  <a:pt x="2656" y="691"/>
                </a:lnTo>
                <a:lnTo>
                  <a:pt x="2772" y="695"/>
                </a:lnTo>
                <a:lnTo>
                  <a:pt x="2890" y="699"/>
                </a:lnTo>
                <a:lnTo>
                  <a:pt x="3010" y="700"/>
                </a:lnTo>
                <a:lnTo>
                  <a:pt x="3132" y="699"/>
                </a:lnTo>
                <a:lnTo>
                  <a:pt x="3254" y="695"/>
                </a:lnTo>
                <a:lnTo>
                  <a:pt x="3378" y="690"/>
                </a:lnTo>
                <a:lnTo>
                  <a:pt x="3503" y="681"/>
                </a:lnTo>
                <a:lnTo>
                  <a:pt x="3630" y="670"/>
                </a:lnTo>
                <a:lnTo>
                  <a:pt x="3756" y="656"/>
                </a:lnTo>
                <a:lnTo>
                  <a:pt x="3821" y="648"/>
                </a:lnTo>
                <a:lnTo>
                  <a:pt x="3885" y="638"/>
                </a:lnTo>
                <a:lnTo>
                  <a:pt x="3950" y="629"/>
                </a:lnTo>
                <a:lnTo>
                  <a:pt x="4015" y="619"/>
                </a:lnTo>
                <a:lnTo>
                  <a:pt x="4080" y="608"/>
                </a:lnTo>
                <a:lnTo>
                  <a:pt x="4145" y="596"/>
                </a:lnTo>
                <a:lnTo>
                  <a:pt x="4211" y="583"/>
                </a:lnTo>
                <a:lnTo>
                  <a:pt x="4277" y="569"/>
                </a:lnTo>
                <a:lnTo>
                  <a:pt x="4343" y="555"/>
                </a:lnTo>
                <a:lnTo>
                  <a:pt x="4409" y="539"/>
                </a:lnTo>
                <a:lnTo>
                  <a:pt x="4475" y="523"/>
                </a:lnTo>
                <a:lnTo>
                  <a:pt x="4541" y="506"/>
                </a:lnTo>
                <a:lnTo>
                  <a:pt x="4608" y="489"/>
                </a:lnTo>
                <a:lnTo>
                  <a:pt x="4674" y="470"/>
                </a:lnTo>
                <a:lnTo>
                  <a:pt x="4742" y="450"/>
                </a:lnTo>
                <a:lnTo>
                  <a:pt x="4809" y="430"/>
                </a:lnTo>
                <a:lnTo>
                  <a:pt x="4876" y="408"/>
                </a:lnTo>
                <a:lnTo>
                  <a:pt x="4943" y="386"/>
                </a:lnTo>
                <a:lnTo>
                  <a:pt x="5012" y="363"/>
                </a:lnTo>
                <a:lnTo>
                  <a:pt x="5079" y="338"/>
                </a:lnTo>
                <a:lnTo>
                  <a:pt x="5146" y="313"/>
                </a:lnTo>
                <a:lnTo>
                  <a:pt x="5214" y="286"/>
                </a:lnTo>
                <a:lnTo>
                  <a:pt x="5283" y="259"/>
                </a:lnTo>
                <a:lnTo>
                  <a:pt x="5350" y="231"/>
                </a:lnTo>
                <a:lnTo>
                  <a:pt x="5418" y="201"/>
                </a:lnTo>
                <a:lnTo>
                  <a:pt x="5487" y="170"/>
                </a:lnTo>
                <a:lnTo>
                  <a:pt x="5555" y="138"/>
                </a:lnTo>
                <a:lnTo>
                  <a:pt x="5623" y="106"/>
                </a:lnTo>
                <a:lnTo>
                  <a:pt x="5692" y="72"/>
                </a:lnTo>
                <a:lnTo>
                  <a:pt x="5760" y="37"/>
                </a:lnTo>
                <a:lnTo>
                  <a:pt x="5725" y="44"/>
                </a:lnTo>
                <a:lnTo>
                  <a:pt x="5623" y="63"/>
                </a:lnTo>
                <a:lnTo>
                  <a:pt x="5549" y="77"/>
                </a:lnTo>
                <a:lnTo>
                  <a:pt x="5460" y="92"/>
                </a:lnTo>
                <a:lnTo>
                  <a:pt x="5358" y="109"/>
                </a:lnTo>
                <a:lnTo>
                  <a:pt x="5242" y="127"/>
                </a:lnTo>
                <a:lnTo>
                  <a:pt x="5112" y="145"/>
                </a:lnTo>
                <a:lnTo>
                  <a:pt x="4971" y="164"/>
                </a:lnTo>
                <a:lnTo>
                  <a:pt x="4818" y="184"/>
                </a:lnTo>
                <a:lnTo>
                  <a:pt x="4653" y="203"/>
                </a:lnTo>
                <a:lnTo>
                  <a:pt x="4478" y="223"/>
                </a:lnTo>
                <a:lnTo>
                  <a:pt x="4294" y="241"/>
                </a:lnTo>
                <a:lnTo>
                  <a:pt x="4100" y="257"/>
                </a:lnTo>
                <a:lnTo>
                  <a:pt x="3898" y="272"/>
                </a:lnTo>
                <a:lnTo>
                  <a:pt x="3688" y="285"/>
                </a:lnTo>
                <a:lnTo>
                  <a:pt x="3579" y="291"/>
                </a:lnTo>
                <a:lnTo>
                  <a:pt x="3470" y="296"/>
                </a:lnTo>
                <a:lnTo>
                  <a:pt x="3358" y="300"/>
                </a:lnTo>
                <a:lnTo>
                  <a:pt x="3246" y="303"/>
                </a:lnTo>
                <a:lnTo>
                  <a:pt x="3132" y="307"/>
                </a:lnTo>
                <a:lnTo>
                  <a:pt x="3016" y="309"/>
                </a:lnTo>
                <a:lnTo>
                  <a:pt x="2898" y="310"/>
                </a:lnTo>
                <a:lnTo>
                  <a:pt x="2780" y="310"/>
                </a:lnTo>
                <a:lnTo>
                  <a:pt x="2660" y="309"/>
                </a:lnTo>
                <a:lnTo>
                  <a:pt x="2539" y="308"/>
                </a:lnTo>
                <a:lnTo>
                  <a:pt x="2417" y="306"/>
                </a:lnTo>
                <a:lnTo>
                  <a:pt x="2294" y="302"/>
                </a:lnTo>
                <a:lnTo>
                  <a:pt x="2170" y="297"/>
                </a:lnTo>
                <a:lnTo>
                  <a:pt x="2045" y="291"/>
                </a:lnTo>
                <a:lnTo>
                  <a:pt x="1920" y="284"/>
                </a:lnTo>
                <a:lnTo>
                  <a:pt x="1793" y="275"/>
                </a:lnTo>
                <a:lnTo>
                  <a:pt x="1667" y="266"/>
                </a:lnTo>
                <a:lnTo>
                  <a:pt x="1539" y="254"/>
                </a:lnTo>
                <a:lnTo>
                  <a:pt x="1412" y="242"/>
                </a:lnTo>
                <a:lnTo>
                  <a:pt x="1284" y="228"/>
                </a:lnTo>
                <a:lnTo>
                  <a:pt x="1155" y="212"/>
                </a:lnTo>
                <a:lnTo>
                  <a:pt x="1026" y="196"/>
                </a:lnTo>
                <a:lnTo>
                  <a:pt x="898" y="177"/>
                </a:lnTo>
                <a:lnTo>
                  <a:pt x="769" y="158"/>
                </a:lnTo>
                <a:lnTo>
                  <a:pt x="640" y="136"/>
                </a:lnTo>
                <a:lnTo>
                  <a:pt x="512" y="112"/>
                </a:lnTo>
                <a:lnTo>
                  <a:pt x="383" y="87"/>
                </a:lnTo>
                <a:lnTo>
                  <a:pt x="255" y="60"/>
                </a:lnTo>
                <a:lnTo>
                  <a:pt x="128" y="31"/>
                </a:lnTo>
                <a:lnTo>
                  <a:pt x="0" y="0"/>
                </a:lnTo>
                <a:close/>
              </a:path>
            </a:pathLst>
          </a:custGeom>
          <a:gradFill flip="none" rotWithShape="1">
            <a:gsLst>
              <a:gs pos="0">
                <a:srgbClr val="E74C2E">
                  <a:shade val="30000"/>
                  <a:satMod val="115000"/>
                </a:srgbClr>
              </a:gs>
              <a:gs pos="50000">
                <a:srgbClr val="E74C2E">
                  <a:shade val="67500"/>
                  <a:satMod val="115000"/>
                </a:srgbClr>
              </a:gs>
              <a:gs pos="100000">
                <a:srgbClr val="E74C2E">
                  <a:shade val="100000"/>
                  <a:satMod val="115000"/>
                </a:srgbClr>
              </a:gs>
            </a:gsLst>
            <a:lin ang="16200000" scaled="1"/>
            <a:tileRect/>
          </a:gradFill>
          <a:ln>
            <a:noFill/>
          </a:ln>
        </p:spPr>
        <p:txBody>
          <a:bodyPr/>
          <a:lstStyle/>
          <a:p>
            <a:endParaRPr lang="zh-CN" altLang="en-US">
              <a:latin typeface="Impact" panose="020B0806030902050204" pitchFamily="34" charset="0"/>
              <a:ea typeface="微软雅黑" panose="020B0503020204020204" pitchFamily="34" charset="-122"/>
            </a:endParaRPr>
          </a:p>
        </p:txBody>
      </p:sp>
      <p:cxnSp>
        <p:nvCxnSpPr>
          <p:cNvPr id="3" name="直接箭头连接符 2"/>
          <p:cNvCxnSpPr/>
          <p:nvPr/>
        </p:nvCxnSpPr>
        <p:spPr>
          <a:xfrm flipH="1">
            <a:off x="997247" y="1762311"/>
            <a:ext cx="2870070" cy="719746"/>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5148064" y="1692845"/>
            <a:ext cx="2987576" cy="789212"/>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2306935" y="1923678"/>
            <a:ext cx="1663826" cy="971129"/>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5136983" y="1923678"/>
            <a:ext cx="1688970" cy="834604"/>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11" idx="5"/>
          </p:cNvCxnSpPr>
          <p:nvPr/>
        </p:nvCxnSpPr>
        <p:spPr>
          <a:xfrm>
            <a:off x="4966194" y="2115933"/>
            <a:ext cx="861519" cy="743155"/>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3359890" y="2092834"/>
            <a:ext cx="696173" cy="723391"/>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11" idx="4"/>
          </p:cNvCxnSpPr>
          <p:nvPr/>
        </p:nvCxnSpPr>
        <p:spPr>
          <a:xfrm>
            <a:off x="4553872" y="2286722"/>
            <a:ext cx="0" cy="572366"/>
          </a:xfrm>
          <a:prstGeom prst="straightConnector1">
            <a:avLst/>
          </a:prstGeom>
          <a:ln w="12700">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3970761" y="1120500"/>
            <a:ext cx="1166222" cy="1166222"/>
            <a:chOff x="3970761" y="1120500"/>
            <a:chExt cx="1166222" cy="1166222"/>
          </a:xfrm>
        </p:grpSpPr>
        <p:sp>
          <p:nvSpPr>
            <p:cNvPr id="11" name="椭圆 10"/>
            <p:cNvSpPr/>
            <p:nvPr/>
          </p:nvSpPr>
          <p:spPr>
            <a:xfrm>
              <a:off x="3970761" y="1120500"/>
              <a:ext cx="1166222" cy="1166222"/>
            </a:xfrm>
            <a:prstGeom prst="ellipse">
              <a:avLst/>
            </a:prstGeom>
            <a:solidFill>
              <a:srgbClr val="DA1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12" name="矩形 11"/>
            <p:cNvSpPr/>
            <p:nvPr/>
          </p:nvSpPr>
          <p:spPr>
            <a:xfrm>
              <a:off x="4055294" y="1492791"/>
              <a:ext cx="1020762" cy="430887"/>
            </a:xfrm>
            <a:prstGeom prst="rect">
              <a:avLst/>
            </a:prstGeom>
          </p:spPr>
          <p:txBody>
            <a:bodyPr wrap="square">
              <a:spAutoFit/>
            </a:bodyPr>
            <a:lstStyle/>
            <a:p>
              <a:r>
                <a:rPr lang="en-US" altLang="zh-CN" sz="1100" b="1" dirty="0" smtClean="0">
                  <a:solidFill>
                    <a:schemeClr val="bg1"/>
                  </a:solidFill>
                  <a:latin typeface="微软雅黑" panose="020B0503020204020204" pitchFamily="34" charset="-122"/>
                  <a:ea typeface="微软雅黑" panose="020B0503020204020204" pitchFamily="34" charset="-122"/>
                </a:rPr>
                <a:t> Company </a:t>
              </a:r>
            </a:p>
            <a:p>
              <a:pPr algn="ctr"/>
              <a:r>
                <a:rPr lang="en-US" altLang="zh-CN" sz="1100" b="1" dirty="0" smtClean="0">
                  <a:solidFill>
                    <a:schemeClr val="bg1"/>
                  </a:solidFill>
                  <a:latin typeface="微软雅黑" panose="020B0503020204020204" pitchFamily="34" charset="-122"/>
                  <a:ea typeface="微软雅黑" panose="020B0503020204020204" pitchFamily="34" charset="-122"/>
                </a:rPr>
                <a:t>Show</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45"/>
          <p:cNvGrpSpPr/>
          <p:nvPr/>
        </p:nvGrpSpPr>
        <p:grpSpPr bwMode="auto">
          <a:xfrm>
            <a:off x="128588" y="2305844"/>
            <a:ext cx="1019175" cy="1020763"/>
            <a:chOff x="128588" y="3546475"/>
            <a:chExt cx="1019175" cy="1020763"/>
          </a:xfrm>
        </p:grpSpPr>
        <p:sp>
          <p:nvSpPr>
            <p:cNvPr id="14" name="Freeform 12"/>
            <p:cNvSpPr/>
            <p:nvPr/>
          </p:nvSpPr>
          <p:spPr bwMode="auto">
            <a:xfrm>
              <a:off x="128588" y="3546475"/>
              <a:ext cx="1019175" cy="1020763"/>
            </a:xfrm>
            <a:custGeom>
              <a:avLst/>
              <a:gdLst>
                <a:gd name="T0" fmla="*/ 1017588 w 642"/>
                <a:gd name="T1" fmla="*/ 536575 h 643"/>
                <a:gd name="T2" fmla="*/ 1009650 w 642"/>
                <a:gd name="T3" fmla="*/ 612775 h 643"/>
                <a:gd name="T4" fmla="*/ 989013 w 642"/>
                <a:gd name="T5" fmla="*/ 685800 h 643"/>
                <a:gd name="T6" fmla="*/ 958850 w 642"/>
                <a:gd name="T7" fmla="*/ 752475 h 643"/>
                <a:gd name="T8" fmla="*/ 919163 w 642"/>
                <a:gd name="T9" fmla="*/ 815975 h 643"/>
                <a:gd name="T10" fmla="*/ 869950 w 642"/>
                <a:gd name="T11" fmla="*/ 869950 h 643"/>
                <a:gd name="T12" fmla="*/ 815975 w 642"/>
                <a:gd name="T13" fmla="*/ 919163 h 643"/>
                <a:gd name="T14" fmla="*/ 752475 w 642"/>
                <a:gd name="T15" fmla="*/ 958850 h 643"/>
                <a:gd name="T16" fmla="*/ 685800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4962 w 642"/>
                <a:gd name="T27" fmla="*/ 989013 h 643"/>
                <a:gd name="T28" fmla="*/ 265112 w 642"/>
                <a:gd name="T29" fmla="*/ 958850 h 643"/>
                <a:gd name="T30" fmla="*/ 204788 w 642"/>
                <a:gd name="T31" fmla="*/ 919163 h 643"/>
                <a:gd name="T32" fmla="*/ 147637 w 642"/>
                <a:gd name="T33" fmla="*/ 869950 h 643"/>
                <a:gd name="T34" fmla="*/ 101600 w 642"/>
                <a:gd name="T35" fmla="*/ 815975 h 643"/>
                <a:gd name="T36" fmla="*/ 61913 w 642"/>
                <a:gd name="T37" fmla="*/ 752475 h 643"/>
                <a:gd name="T38" fmla="*/ 30163 w 642"/>
                <a:gd name="T39" fmla="*/ 685800 h 643"/>
                <a:gd name="T40" fmla="*/ 11112 w 642"/>
                <a:gd name="T41" fmla="*/ 612775 h 643"/>
                <a:gd name="T42" fmla="*/ 0 w 642"/>
                <a:gd name="T43" fmla="*/ 536575 h 643"/>
                <a:gd name="T44" fmla="*/ 0 w 642"/>
                <a:gd name="T45" fmla="*/ 482600 h 643"/>
                <a:gd name="T46" fmla="*/ 11112 w 642"/>
                <a:gd name="T47" fmla="*/ 406400 h 643"/>
                <a:gd name="T48" fmla="*/ 30163 w 642"/>
                <a:gd name="T49" fmla="*/ 334963 h 643"/>
                <a:gd name="T50" fmla="*/ 61913 w 642"/>
                <a:gd name="T51" fmla="*/ 268288 h 643"/>
                <a:gd name="T52" fmla="*/ 101600 w 642"/>
                <a:gd name="T53" fmla="*/ 204788 h 643"/>
                <a:gd name="T54" fmla="*/ 147637 w 642"/>
                <a:gd name="T55" fmla="*/ 150813 h 643"/>
                <a:gd name="T56" fmla="*/ 204788 w 642"/>
                <a:gd name="T57" fmla="*/ 101600 h 643"/>
                <a:gd name="T58" fmla="*/ 265112 w 642"/>
                <a:gd name="T59" fmla="*/ 61913 h 643"/>
                <a:gd name="T60" fmla="*/ 334962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5800 w 642"/>
                <a:gd name="T71" fmla="*/ 30163 h 643"/>
                <a:gd name="T72" fmla="*/ 752475 w 642"/>
                <a:gd name="T73" fmla="*/ 61913 h 643"/>
                <a:gd name="T74" fmla="*/ 815975 w 642"/>
                <a:gd name="T75" fmla="*/ 101600 h 643"/>
                <a:gd name="T76" fmla="*/ 869950 w 642"/>
                <a:gd name="T77" fmla="*/ 150813 h 643"/>
                <a:gd name="T78" fmla="*/ 919163 w 642"/>
                <a:gd name="T79" fmla="*/ 204788 h 643"/>
                <a:gd name="T80" fmla="*/ 958850 w 642"/>
                <a:gd name="T81" fmla="*/ 268288 h 643"/>
                <a:gd name="T82" fmla="*/ 989013 w 642"/>
                <a:gd name="T83" fmla="*/ 334963 h 643"/>
                <a:gd name="T84" fmla="*/ 1009650 w 642"/>
                <a:gd name="T85" fmla="*/ 406400 h 643"/>
                <a:gd name="T86" fmla="*/ 1017588 w 642"/>
                <a:gd name="T87" fmla="*/ 482600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1" y="338"/>
                  </a:lnTo>
                  <a:lnTo>
                    <a:pt x="640" y="354"/>
                  </a:lnTo>
                  <a:lnTo>
                    <a:pt x="639" y="370"/>
                  </a:lnTo>
                  <a:lnTo>
                    <a:pt x="636" y="386"/>
                  </a:lnTo>
                  <a:lnTo>
                    <a:pt x="632" y="401"/>
                  </a:lnTo>
                  <a:lnTo>
                    <a:pt x="628" y="417"/>
                  </a:lnTo>
                  <a:lnTo>
                    <a:pt x="623" y="432"/>
                  </a:lnTo>
                  <a:lnTo>
                    <a:pt x="617" y="447"/>
                  </a:lnTo>
                  <a:lnTo>
                    <a:pt x="611" y="460"/>
                  </a:lnTo>
                  <a:lnTo>
                    <a:pt x="604" y="474"/>
                  </a:lnTo>
                  <a:lnTo>
                    <a:pt x="596" y="488"/>
                  </a:lnTo>
                  <a:lnTo>
                    <a:pt x="588" y="501"/>
                  </a:lnTo>
                  <a:lnTo>
                    <a:pt x="579" y="514"/>
                  </a:lnTo>
                  <a:lnTo>
                    <a:pt x="568" y="525"/>
                  </a:lnTo>
                  <a:lnTo>
                    <a:pt x="559" y="538"/>
                  </a:lnTo>
                  <a:lnTo>
                    <a:pt x="548" y="548"/>
                  </a:lnTo>
                  <a:lnTo>
                    <a:pt x="536" y="559"/>
                  </a:lnTo>
                  <a:lnTo>
                    <a:pt x="525" y="570"/>
                  </a:lnTo>
                  <a:lnTo>
                    <a:pt x="514" y="579"/>
                  </a:lnTo>
                  <a:lnTo>
                    <a:pt x="501" y="588"/>
                  </a:lnTo>
                  <a:lnTo>
                    <a:pt x="487" y="596"/>
                  </a:lnTo>
                  <a:lnTo>
                    <a:pt x="474" y="604"/>
                  </a:lnTo>
                  <a:lnTo>
                    <a:pt x="460" y="611"/>
                  </a:lnTo>
                  <a:lnTo>
                    <a:pt x="446" y="618"/>
                  </a:lnTo>
                  <a:lnTo>
                    <a:pt x="432" y="623"/>
                  </a:lnTo>
                  <a:lnTo>
                    <a:pt x="417" y="628"/>
                  </a:lnTo>
                  <a:lnTo>
                    <a:pt x="401" y="632"/>
                  </a:lnTo>
                  <a:lnTo>
                    <a:pt x="386" y="636"/>
                  </a:lnTo>
                  <a:lnTo>
                    <a:pt x="370" y="639"/>
                  </a:lnTo>
                  <a:lnTo>
                    <a:pt x="354" y="641"/>
                  </a:lnTo>
                  <a:lnTo>
                    <a:pt x="337" y="643"/>
                  </a:lnTo>
                  <a:lnTo>
                    <a:pt x="321" y="643"/>
                  </a:lnTo>
                  <a:lnTo>
                    <a:pt x="304" y="643"/>
                  </a:lnTo>
                  <a:lnTo>
                    <a:pt x="288" y="641"/>
                  </a:lnTo>
                  <a:lnTo>
                    <a:pt x="272" y="639"/>
                  </a:lnTo>
                  <a:lnTo>
                    <a:pt x="256" y="636"/>
                  </a:lnTo>
                  <a:lnTo>
                    <a:pt x="240" y="632"/>
                  </a:lnTo>
                  <a:lnTo>
                    <a:pt x="225" y="628"/>
                  </a:lnTo>
                  <a:lnTo>
                    <a:pt x="211" y="623"/>
                  </a:lnTo>
                  <a:lnTo>
                    <a:pt x="196" y="618"/>
                  </a:lnTo>
                  <a:lnTo>
                    <a:pt x="182" y="611"/>
                  </a:lnTo>
                  <a:lnTo>
                    <a:pt x="167" y="604"/>
                  </a:lnTo>
                  <a:lnTo>
                    <a:pt x="155" y="596"/>
                  </a:lnTo>
                  <a:lnTo>
                    <a:pt x="141" y="588"/>
                  </a:lnTo>
                  <a:lnTo>
                    <a:pt x="129" y="579"/>
                  </a:lnTo>
                  <a:lnTo>
                    <a:pt x="116" y="570"/>
                  </a:lnTo>
                  <a:lnTo>
                    <a:pt x="105" y="559"/>
                  </a:lnTo>
                  <a:lnTo>
                    <a:pt x="93" y="548"/>
                  </a:lnTo>
                  <a:lnTo>
                    <a:pt x="83" y="538"/>
                  </a:lnTo>
                  <a:lnTo>
                    <a:pt x="73" y="525"/>
                  </a:lnTo>
                  <a:lnTo>
                    <a:pt x="64" y="514"/>
                  </a:lnTo>
                  <a:lnTo>
                    <a:pt x="55" y="501"/>
                  </a:lnTo>
                  <a:lnTo>
                    <a:pt x="47" y="488"/>
                  </a:lnTo>
                  <a:lnTo>
                    <a:pt x="39" y="474"/>
                  </a:lnTo>
                  <a:lnTo>
                    <a:pt x="32" y="460"/>
                  </a:lnTo>
                  <a:lnTo>
                    <a:pt x="25" y="447"/>
                  </a:lnTo>
                  <a:lnTo>
                    <a:pt x="19" y="432"/>
                  </a:lnTo>
                  <a:lnTo>
                    <a:pt x="14" y="417"/>
                  </a:lnTo>
                  <a:lnTo>
                    <a:pt x="10" y="401"/>
                  </a:lnTo>
                  <a:lnTo>
                    <a:pt x="7" y="386"/>
                  </a:lnTo>
                  <a:lnTo>
                    <a:pt x="3" y="370"/>
                  </a:lnTo>
                  <a:lnTo>
                    <a:pt x="1" y="354"/>
                  </a:lnTo>
                  <a:lnTo>
                    <a:pt x="0" y="338"/>
                  </a:lnTo>
                  <a:lnTo>
                    <a:pt x="0" y="321"/>
                  </a:lnTo>
                  <a:lnTo>
                    <a:pt x="0" y="304"/>
                  </a:lnTo>
                  <a:lnTo>
                    <a:pt x="1" y="288"/>
                  </a:lnTo>
                  <a:lnTo>
                    <a:pt x="3" y="272"/>
                  </a:lnTo>
                  <a:lnTo>
                    <a:pt x="7" y="256"/>
                  </a:lnTo>
                  <a:lnTo>
                    <a:pt x="10" y="242"/>
                  </a:lnTo>
                  <a:lnTo>
                    <a:pt x="14" y="226"/>
                  </a:lnTo>
                  <a:lnTo>
                    <a:pt x="19" y="211"/>
                  </a:lnTo>
                  <a:lnTo>
                    <a:pt x="25" y="196"/>
                  </a:lnTo>
                  <a:lnTo>
                    <a:pt x="32" y="182"/>
                  </a:lnTo>
                  <a:lnTo>
                    <a:pt x="39" y="169"/>
                  </a:lnTo>
                  <a:lnTo>
                    <a:pt x="47" y="155"/>
                  </a:lnTo>
                  <a:lnTo>
                    <a:pt x="55" y="141"/>
                  </a:lnTo>
                  <a:lnTo>
                    <a:pt x="64" y="129"/>
                  </a:lnTo>
                  <a:lnTo>
                    <a:pt x="73" y="117"/>
                  </a:lnTo>
                  <a:lnTo>
                    <a:pt x="83" y="105"/>
                  </a:lnTo>
                  <a:lnTo>
                    <a:pt x="93" y="95"/>
                  </a:lnTo>
                  <a:lnTo>
                    <a:pt x="105" y="83"/>
                  </a:lnTo>
                  <a:lnTo>
                    <a:pt x="116" y="73"/>
                  </a:lnTo>
                  <a:lnTo>
                    <a:pt x="129" y="64"/>
                  </a:lnTo>
                  <a:lnTo>
                    <a:pt x="141" y="55"/>
                  </a:lnTo>
                  <a:lnTo>
                    <a:pt x="155" y="47"/>
                  </a:lnTo>
                  <a:lnTo>
                    <a:pt x="167" y="39"/>
                  </a:lnTo>
                  <a:lnTo>
                    <a:pt x="182" y="32"/>
                  </a:lnTo>
                  <a:lnTo>
                    <a:pt x="196" y="25"/>
                  </a:lnTo>
                  <a:lnTo>
                    <a:pt x="211" y="19"/>
                  </a:lnTo>
                  <a:lnTo>
                    <a:pt x="225" y="15"/>
                  </a:lnTo>
                  <a:lnTo>
                    <a:pt x="240" y="10"/>
                  </a:lnTo>
                  <a:lnTo>
                    <a:pt x="256" y="7"/>
                  </a:lnTo>
                  <a:lnTo>
                    <a:pt x="272" y="3"/>
                  </a:lnTo>
                  <a:lnTo>
                    <a:pt x="288" y="1"/>
                  </a:lnTo>
                  <a:lnTo>
                    <a:pt x="304" y="0"/>
                  </a:lnTo>
                  <a:lnTo>
                    <a:pt x="321" y="0"/>
                  </a:lnTo>
                  <a:lnTo>
                    <a:pt x="337" y="0"/>
                  </a:lnTo>
                  <a:lnTo>
                    <a:pt x="354" y="1"/>
                  </a:lnTo>
                  <a:lnTo>
                    <a:pt x="370" y="3"/>
                  </a:lnTo>
                  <a:lnTo>
                    <a:pt x="386" y="7"/>
                  </a:lnTo>
                  <a:lnTo>
                    <a:pt x="401" y="10"/>
                  </a:lnTo>
                  <a:lnTo>
                    <a:pt x="417" y="15"/>
                  </a:lnTo>
                  <a:lnTo>
                    <a:pt x="432" y="19"/>
                  </a:lnTo>
                  <a:lnTo>
                    <a:pt x="446" y="25"/>
                  </a:lnTo>
                  <a:lnTo>
                    <a:pt x="460" y="32"/>
                  </a:lnTo>
                  <a:lnTo>
                    <a:pt x="474" y="39"/>
                  </a:lnTo>
                  <a:lnTo>
                    <a:pt x="487" y="47"/>
                  </a:lnTo>
                  <a:lnTo>
                    <a:pt x="501" y="55"/>
                  </a:lnTo>
                  <a:lnTo>
                    <a:pt x="514" y="64"/>
                  </a:lnTo>
                  <a:lnTo>
                    <a:pt x="525" y="73"/>
                  </a:lnTo>
                  <a:lnTo>
                    <a:pt x="536" y="83"/>
                  </a:lnTo>
                  <a:lnTo>
                    <a:pt x="548" y="95"/>
                  </a:lnTo>
                  <a:lnTo>
                    <a:pt x="559" y="105"/>
                  </a:lnTo>
                  <a:lnTo>
                    <a:pt x="568" y="117"/>
                  </a:lnTo>
                  <a:lnTo>
                    <a:pt x="579" y="129"/>
                  </a:lnTo>
                  <a:lnTo>
                    <a:pt x="588" y="141"/>
                  </a:lnTo>
                  <a:lnTo>
                    <a:pt x="596" y="155"/>
                  </a:lnTo>
                  <a:lnTo>
                    <a:pt x="604" y="169"/>
                  </a:lnTo>
                  <a:lnTo>
                    <a:pt x="611" y="182"/>
                  </a:lnTo>
                  <a:lnTo>
                    <a:pt x="617" y="196"/>
                  </a:lnTo>
                  <a:lnTo>
                    <a:pt x="623" y="211"/>
                  </a:lnTo>
                  <a:lnTo>
                    <a:pt x="628" y="226"/>
                  </a:lnTo>
                  <a:lnTo>
                    <a:pt x="632" y="242"/>
                  </a:lnTo>
                  <a:lnTo>
                    <a:pt x="636" y="256"/>
                  </a:lnTo>
                  <a:lnTo>
                    <a:pt x="639" y="272"/>
                  </a:lnTo>
                  <a:lnTo>
                    <a:pt x="640" y="288"/>
                  </a:lnTo>
                  <a:lnTo>
                    <a:pt x="641" y="304"/>
                  </a:lnTo>
                  <a:lnTo>
                    <a:pt x="642" y="321"/>
                  </a:lnTo>
                  <a:close/>
                </a:path>
              </a:pathLst>
            </a:custGeom>
            <a:solidFill>
              <a:srgbClr val="FF52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b="1">
                <a:latin typeface="Impact" panose="020B0806030902050204" pitchFamily="34" charset="0"/>
                <a:ea typeface="微软雅黑" panose="020B0503020204020204" pitchFamily="34" charset="-122"/>
              </a:endParaRPr>
            </a:p>
          </p:txBody>
        </p:sp>
        <p:sp>
          <p:nvSpPr>
            <p:cNvPr id="15" name="Rectangle 14"/>
            <p:cNvSpPr>
              <a:spLocks noChangeArrowheads="1"/>
            </p:cNvSpPr>
            <p:nvPr/>
          </p:nvSpPr>
          <p:spPr bwMode="auto">
            <a:xfrm>
              <a:off x="402440" y="3902967"/>
              <a:ext cx="512961" cy="307777"/>
            </a:xfrm>
            <a:prstGeom prst="rect">
              <a:avLst/>
            </a:prstGeom>
            <a:noFill/>
            <a:ln>
              <a:noFill/>
            </a:ln>
          </p:spPr>
          <p:txBody>
            <a:bodyPr wrap="none" lIns="0" tIns="0" rIns="0" bIns="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39"/>
          <p:cNvGrpSpPr/>
          <p:nvPr/>
        </p:nvGrpSpPr>
        <p:grpSpPr bwMode="auto">
          <a:xfrm>
            <a:off x="1438275" y="2696369"/>
            <a:ext cx="1019175" cy="1020763"/>
            <a:chOff x="1438275" y="3937000"/>
            <a:chExt cx="1019175" cy="1020763"/>
          </a:xfrm>
        </p:grpSpPr>
        <p:sp>
          <p:nvSpPr>
            <p:cNvPr id="17" name="Freeform 11"/>
            <p:cNvSpPr/>
            <p:nvPr/>
          </p:nvSpPr>
          <p:spPr bwMode="auto">
            <a:xfrm>
              <a:off x="1438275" y="3937000"/>
              <a:ext cx="1019175" cy="1020763"/>
            </a:xfrm>
            <a:custGeom>
              <a:avLst/>
              <a:gdLst>
                <a:gd name="T0" fmla="*/ 1019175 w 642"/>
                <a:gd name="T1" fmla="*/ 536575 h 643"/>
                <a:gd name="T2" fmla="*/ 1008063 w 642"/>
                <a:gd name="T3" fmla="*/ 612775 h 643"/>
                <a:gd name="T4" fmla="*/ 989013 w 642"/>
                <a:gd name="T5" fmla="*/ 685800 h 643"/>
                <a:gd name="T6" fmla="*/ 957263 w 642"/>
                <a:gd name="T7" fmla="*/ 752475 h 643"/>
                <a:gd name="T8" fmla="*/ 917575 w 642"/>
                <a:gd name="T9" fmla="*/ 815975 h 643"/>
                <a:gd name="T10" fmla="*/ 869950 w 642"/>
                <a:gd name="T11" fmla="*/ 869950 h 643"/>
                <a:gd name="T12" fmla="*/ 814388 w 642"/>
                <a:gd name="T13" fmla="*/ 919163 h 643"/>
                <a:gd name="T14" fmla="*/ 752475 w 642"/>
                <a:gd name="T15" fmla="*/ 958850 h 643"/>
                <a:gd name="T16" fmla="*/ 684212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3375 w 642"/>
                <a:gd name="T27" fmla="*/ 989013 h 643"/>
                <a:gd name="T28" fmla="*/ 265112 w 642"/>
                <a:gd name="T29" fmla="*/ 958850 h 643"/>
                <a:gd name="T30" fmla="*/ 203200 w 642"/>
                <a:gd name="T31" fmla="*/ 919163 h 643"/>
                <a:gd name="T32" fmla="*/ 147637 w 642"/>
                <a:gd name="T33" fmla="*/ 869950 h 643"/>
                <a:gd name="T34" fmla="*/ 100012 w 642"/>
                <a:gd name="T35" fmla="*/ 815975 h 643"/>
                <a:gd name="T36" fmla="*/ 60325 w 642"/>
                <a:gd name="T37" fmla="*/ 752475 h 643"/>
                <a:gd name="T38" fmla="*/ 30163 w 642"/>
                <a:gd name="T39" fmla="*/ 685800 h 643"/>
                <a:gd name="T40" fmla="*/ 11112 w 642"/>
                <a:gd name="T41" fmla="*/ 612775 h 643"/>
                <a:gd name="T42" fmla="*/ 0 w 642"/>
                <a:gd name="T43" fmla="*/ 536575 h 643"/>
                <a:gd name="T44" fmla="*/ 0 w 642"/>
                <a:gd name="T45" fmla="*/ 482600 h 643"/>
                <a:gd name="T46" fmla="*/ 11112 w 642"/>
                <a:gd name="T47" fmla="*/ 406400 h 643"/>
                <a:gd name="T48" fmla="*/ 30163 w 642"/>
                <a:gd name="T49" fmla="*/ 334963 h 643"/>
                <a:gd name="T50" fmla="*/ 60325 w 642"/>
                <a:gd name="T51" fmla="*/ 268288 h 643"/>
                <a:gd name="T52" fmla="*/ 100012 w 642"/>
                <a:gd name="T53" fmla="*/ 204788 h 643"/>
                <a:gd name="T54" fmla="*/ 147637 w 642"/>
                <a:gd name="T55" fmla="*/ 150813 h 643"/>
                <a:gd name="T56" fmla="*/ 203200 w 642"/>
                <a:gd name="T57" fmla="*/ 101600 h 643"/>
                <a:gd name="T58" fmla="*/ 265112 w 642"/>
                <a:gd name="T59" fmla="*/ 61913 h 643"/>
                <a:gd name="T60" fmla="*/ 333375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4212 w 642"/>
                <a:gd name="T71" fmla="*/ 30163 h 643"/>
                <a:gd name="T72" fmla="*/ 752475 w 642"/>
                <a:gd name="T73" fmla="*/ 61913 h 643"/>
                <a:gd name="T74" fmla="*/ 814388 w 642"/>
                <a:gd name="T75" fmla="*/ 101600 h 643"/>
                <a:gd name="T76" fmla="*/ 869950 w 642"/>
                <a:gd name="T77" fmla="*/ 150813 h 643"/>
                <a:gd name="T78" fmla="*/ 917575 w 642"/>
                <a:gd name="T79" fmla="*/ 204788 h 643"/>
                <a:gd name="T80" fmla="*/ 957263 w 642"/>
                <a:gd name="T81" fmla="*/ 268288 h 643"/>
                <a:gd name="T82" fmla="*/ 989013 w 642"/>
                <a:gd name="T83" fmla="*/ 334963 h 643"/>
                <a:gd name="T84" fmla="*/ 1008063 w 642"/>
                <a:gd name="T85" fmla="*/ 406400 h 643"/>
                <a:gd name="T86" fmla="*/ 1019175 w 642"/>
                <a:gd name="T87" fmla="*/ 482600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2" y="338"/>
                  </a:lnTo>
                  <a:lnTo>
                    <a:pt x="640" y="354"/>
                  </a:lnTo>
                  <a:lnTo>
                    <a:pt x="639" y="370"/>
                  </a:lnTo>
                  <a:lnTo>
                    <a:pt x="635" y="386"/>
                  </a:lnTo>
                  <a:lnTo>
                    <a:pt x="632" y="401"/>
                  </a:lnTo>
                  <a:lnTo>
                    <a:pt x="627" y="417"/>
                  </a:lnTo>
                  <a:lnTo>
                    <a:pt x="623" y="432"/>
                  </a:lnTo>
                  <a:lnTo>
                    <a:pt x="617" y="447"/>
                  </a:lnTo>
                  <a:lnTo>
                    <a:pt x="610" y="460"/>
                  </a:lnTo>
                  <a:lnTo>
                    <a:pt x="603" y="474"/>
                  </a:lnTo>
                  <a:lnTo>
                    <a:pt x="596" y="488"/>
                  </a:lnTo>
                  <a:lnTo>
                    <a:pt x="588" y="501"/>
                  </a:lnTo>
                  <a:lnTo>
                    <a:pt x="578" y="514"/>
                  </a:lnTo>
                  <a:lnTo>
                    <a:pt x="569" y="525"/>
                  </a:lnTo>
                  <a:lnTo>
                    <a:pt x="559" y="538"/>
                  </a:lnTo>
                  <a:lnTo>
                    <a:pt x="548" y="548"/>
                  </a:lnTo>
                  <a:lnTo>
                    <a:pt x="537" y="560"/>
                  </a:lnTo>
                  <a:lnTo>
                    <a:pt x="525" y="570"/>
                  </a:lnTo>
                  <a:lnTo>
                    <a:pt x="513" y="579"/>
                  </a:lnTo>
                  <a:lnTo>
                    <a:pt x="501" y="588"/>
                  </a:lnTo>
                  <a:lnTo>
                    <a:pt x="487" y="596"/>
                  </a:lnTo>
                  <a:lnTo>
                    <a:pt x="474" y="604"/>
                  </a:lnTo>
                  <a:lnTo>
                    <a:pt x="460" y="611"/>
                  </a:lnTo>
                  <a:lnTo>
                    <a:pt x="446" y="618"/>
                  </a:lnTo>
                  <a:lnTo>
                    <a:pt x="431" y="623"/>
                  </a:lnTo>
                  <a:lnTo>
                    <a:pt x="417" y="628"/>
                  </a:lnTo>
                  <a:lnTo>
                    <a:pt x="401" y="632"/>
                  </a:lnTo>
                  <a:lnTo>
                    <a:pt x="386" y="636"/>
                  </a:lnTo>
                  <a:lnTo>
                    <a:pt x="370" y="639"/>
                  </a:lnTo>
                  <a:lnTo>
                    <a:pt x="354" y="642"/>
                  </a:lnTo>
                  <a:lnTo>
                    <a:pt x="337" y="643"/>
                  </a:lnTo>
                  <a:lnTo>
                    <a:pt x="321" y="643"/>
                  </a:lnTo>
                  <a:lnTo>
                    <a:pt x="304" y="643"/>
                  </a:lnTo>
                  <a:lnTo>
                    <a:pt x="288" y="642"/>
                  </a:lnTo>
                  <a:lnTo>
                    <a:pt x="272" y="639"/>
                  </a:lnTo>
                  <a:lnTo>
                    <a:pt x="256" y="636"/>
                  </a:lnTo>
                  <a:lnTo>
                    <a:pt x="240" y="632"/>
                  </a:lnTo>
                  <a:lnTo>
                    <a:pt x="225" y="628"/>
                  </a:lnTo>
                  <a:lnTo>
                    <a:pt x="210" y="623"/>
                  </a:lnTo>
                  <a:lnTo>
                    <a:pt x="196" y="618"/>
                  </a:lnTo>
                  <a:lnTo>
                    <a:pt x="182" y="611"/>
                  </a:lnTo>
                  <a:lnTo>
                    <a:pt x="167" y="604"/>
                  </a:lnTo>
                  <a:lnTo>
                    <a:pt x="155" y="596"/>
                  </a:lnTo>
                  <a:lnTo>
                    <a:pt x="141" y="588"/>
                  </a:lnTo>
                  <a:lnTo>
                    <a:pt x="128" y="579"/>
                  </a:lnTo>
                  <a:lnTo>
                    <a:pt x="117" y="570"/>
                  </a:lnTo>
                  <a:lnTo>
                    <a:pt x="105" y="560"/>
                  </a:lnTo>
                  <a:lnTo>
                    <a:pt x="93" y="548"/>
                  </a:lnTo>
                  <a:lnTo>
                    <a:pt x="83" y="538"/>
                  </a:lnTo>
                  <a:lnTo>
                    <a:pt x="73" y="525"/>
                  </a:lnTo>
                  <a:lnTo>
                    <a:pt x="63" y="514"/>
                  </a:lnTo>
                  <a:lnTo>
                    <a:pt x="54" y="501"/>
                  </a:lnTo>
                  <a:lnTo>
                    <a:pt x="46" y="488"/>
                  </a:lnTo>
                  <a:lnTo>
                    <a:pt x="38" y="474"/>
                  </a:lnTo>
                  <a:lnTo>
                    <a:pt x="32" y="460"/>
                  </a:lnTo>
                  <a:lnTo>
                    <a:pt x="25" y="447"/>
                  </a:lnTo>
                  <a:lnTo>
                    <a:pt x="19" y="432"/>
                  </a:lnTo>
                  <a:lnTo>
                    <a:pt x="15" y="417"/>
                  </a:lnTo>
                  <a:lnTo>
                    <a:pt x="10" y="401"/>
                  </a:lnTo>
                  <a:lnTo>
                    <a:pt x="7" y="386"/>
                  </a:lnTo>
                  <a:lnTo>
                    <a:pt x="3" y="370"/>
                  </a:lnTo>
                  <a:lnTo>
                    <a:pt x="1" y="354"/>
                  </a:lnTo>
                  <a:lnTo>
                    <a:pt x="0" y="338"/>
                  </a:lnTo>
                  <a:lnTo>
                    <a:pt x="0" y="321"/>
                  </a:lnTo>
                  <a:lnTo>
                    <a:pt x="0" y="304"/>
                  </a:lnTo>
                  <a:lnTo>
                    <a:pt x="1" y="288"/>
                  </a:lnTo>
                  <a:lnTo>
                    <a:pt x="3" y="272"/>
                  </a:lnTo>
                  <a:lnTo>
                    <a:pt x="7" y="256"/>
                  </a:lnTo>
                  <a:lnTo>
                    <a:pt x="10" y="242"/>
                  </a:lnTo>
                  <a:lnTo>
                    <a:pt x="15" y="226"/>
                  </a:lnTo>
                  <a:lnTo>
                    <a:pt x="19" y="211"/>
                  </a:lnTo>
                  <a:lnTo>
                    <a:pt x="25" y="196"/>
                  </a:lnTo>
                  <a:lnTo>
                    <a:pt x="32" y="182"/>
                  </a:lnTo>
                  <a:lnTo>
                    <a:pt x="38" y="169"/>
                  </a:lnTo>
                  <a:lnTo>
                    <a:pt x="46" y="155"/>
                  </a:lnTo>
                  <a:lnTo>
                    <a:pt x="54" y="141"/>
                  </a:lnTo>
                  <a:lnTo>
                    <a:pt x="63" y="129"/>
                  </a:lnTo>
                  <a:lnTo>
                    <a:pt x="73" y="117"/>
                  </a:lnTo>
                  <a:lnTo>
                    <a:pt x="83" y="105"/>
                  </a:lnTo>
                  <a:lnTo>
                    <a:pt x="93" y="95"/>
                  </a:lnTo>
                  <a:lnTo>
                    <a:pt x="105" y="83"/>
                  </a:lnTo>
                  <a:lnTo>
                    <a:pt x="117" y="73"/>
                  </a:lnTo>
                  <a:lnTo>
                    <a:pt x="128" y="64"/>
                  </a:lnTo>
                  <a:lnTo>
                    <a:pt x="141" y="55"/>
                  </a:lnTo>
                  <a:lnTo>
                    <a:pt x="155" y="47"/>
                  </a:lnTo>
                  <a:lnTo>
                    <a:pt x="167" y="39"/>
                  </a:lnTo>
                  <a:lnTo>
                    <a:pt x="182" y="32"/>
                  </a:lnTo>
                  <a:lnTo>
                    <a:pt x="196" y="25"/>
                  </a:lnTo>
                  <a:lnTo>
                    <a:pt x="210" y="19"/>
                  </a:lnTo>
                  <a:lnTo>
                    <a:pt x="225" y="15"/>
                  </a:lnTo>
                  <a:lnTo>
                    <a:pt x="240" y="10"/>
                  </a:lnTo>
                  <a:lnTo>
                    <a:pt x="256" y="7"/>
                  </a:lnTo>
                  <a:lnTo>
                    <a:pt x="272" y="3"/>
                  </a:lnTo>
                  <a:lnTo>
                    <a:pt x="288" y="1"/>
                  </a:lnTo>
                  <a:lnTo>
                    <a:pt x="304" y="0"/>
                  </a:lnTo>
                  <a:lnTo>
                    <a:pt x="321" y="0"/>
                  </a:lnTo>
                  <a:lnTo>
                    <a:pt x="337" y="0"/>
                  </a:lnTo>
                  <a:lnTo>
                    <a:pt x="354" y="1"/>
                  </a:lnTo>
                  <a:lnTo>
                    <a:pt x="370" y="3"/>
                  </a:lnTo>
                  <a:lnTo>
                    <a:pt x="386" y="7"/>
                  </a:lnTo>
                  <a:lnTo>
                    <a:pt x="401" y="10"/>
                  </a:lnTo>
                  <a:lnTo>
                    <a:pt x="417" y="15"/>
                  </a:lnTo>
                  <a:lnTo>
                    <a:pt x="431" y="19"/>
                  </a:lnTo>
                  <a:lnTo>
                    <a:pt x="446" y="25"/>
                  </a:lnTo>
                  <a:lnTo>
                    <a:pt x="460" y="32"/>
                  </a:lnTo>
                  <a:lnTo>
                    <a:pt x="474" y="39"/>
                  </a:lnTo>
                  <a:lnTo>
                    <a:pt x="487" y="47"/>
                  </a:lnTo>
                  <a:lnTo>
                    <a:pt x="501" y="55"/>
                  </a:lnTo>
                  <a:lnTo>
                    <a:pt x="513" y="64"/>
                  </a:lnTo>
                  <a:lnTo>
                    <a:pt x="525" y="73"/>
                  </a:lnTo>
                  <a:lnTo>
                    <a:pt x="537" y="83"/>
                  </a:lnTo>
                  <a:lnTo>
                    <a:pt x="548" y="95"/>
                  </a:lnTo>
                  <a:lnTo>
                    <a:pt x="559" y="105"/>
                  </a:lnTo>
                  <a:lnTo>
                    <a:pt x="569" y="117"/>
                  </a:lnTo>
                  <a:lnTo>
                    <a:pt x="578" y="129"/>
                  </a:lnTo>
                  <a:lnTo>
                    <a:pt x="588" y="141"/>
                  </a:lnTo>
                  <a:lnTo>
                    <a:pt x="596" y="155"/>
                  </a:lnTo>
                  <a:lnTo>
                    <a:pt x="603" y="169"/>
                  </a:lnTo>
                  <a:lnTo>
                    <a:pt x="610" y="182"/>
                  </a:lnTo>
                  <a:lnTo>
                    <a:pt x="617" y="196"/>
                  </a:lnTo>
                  <a:lnTo>
                    <a:pt x="623" y="211"/>
                  </a:lnTo>
                  <a:lnTo>
                    <a:pt x="627" y="226"/>
                  </a:lnTo>
                  <a:lnTo>
                    <a:pt x="632" y="242"/>
                  </a:lnTo>
                  <a:lnTo>
                    <a:pt x="635" y="256"/>
                  </a:lnTo>
                  <a:lnTo>
                    <a:pt x="639" y="272"/>
                  </a:lnTo>
                  <a:lnTo>
                    <a:pt x="640" y="288"/>
                  </a:lnTo>
                  <a:lnTo>
                    <a:pt x="642" y="304"/>
                  </a:lnTo>
                  <a:lnTo>
                    <a:pt x="642" y="321"/>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18" name="Rectangle 16"/>
            <p:cNvSpPr>
              <a:spLocks noChangeArrowheads="1"/>
            </p:cNvSpPr>
            <p:nvPr/>
          </p:nvSpPr>
          <p:spPr bwMode="auto">
            <a:xfrm>
              <a:off x="1702636" y="4300206"/>
              <a:ext cx="512961"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40"/>
          <p:cNvGrpSpPr/>
          <p:nvPr/>
        </p:nvGrpSpPr>
        <p:grpSpPr bwMode="auto">
          <a:xfrm>
            <a:off x="2747963" y="2826544"/>
            <a:ext cx="1019175" cy="1020763"/>
            <a:chOff x="2747963" y="4067175"/>
            <a:chExt cx="1019175" cy="1020763"/>
          </a:xfrm>
        </p:grpSpPr>
        <p:sp>
          <p:nvSpPr>
            <p:cNvPr id="20" name="Freeform 10"/>
            <p:cNvSpPr/>
            <p:nvPr/>
          </p:nvSpPr>
          <p:spPr bwMode="auto">
            <a:xfrm>
              <a:off x="2747963" y="4067175"/>
              <a:ext cx="1019175" cy="1020763"/>
            </a:xfrm>
            <a:custGeom>
              <a:avLst/>
              <a:gdLst>
                <a:gd name="T0" fmla="*/ 1019175 w 642"/>
                <a:gd name="T1" fmla="*/ 538163 h 643"/>
                <a:gd name="T2" fmla="*/ 1008063 w 642"/>
                <a:gd name="T3" fmla="*/ 612775 h 643"/>
                <a:gd name="T4" fmla="*/ 989013 w 642"/>
                <a:gd name="T5" fmla="*/ 685800 h 643"/>
                <a:gd name="T6" fmla="*/ 957263 w 642"/>
                <a:gd name="T7" fmla="*/ 752475 h 643"/>
                <a:gd name="T8" fmla="*/ 917575 w 642"/>
                <a:gd name="T9" fmla="*/ 815975 h 643"/>
                <a:gd name="T10" fmla="*/ 868363 w 642"/>
                <a:gd name="T11" fmla="*/ 869950 h 643"/>
                <a:gd name="T12" fmla="*/ 814388 w 642"/>
                <a:gd name="T13" fmla="*/ 919163 h 643"/>
                <a:gd name="T14" fmla="*/ 750887 w 642"/>
                <a:gd name="T15" fmla="*/ 958850 h 643"/>
                <a:gd name="T16" fmla="*/ 684212 w 642"/>
                <a:gd name="T17" fmla="*/ 989013 h 643"/>
                <a:gd name="T18" fmla="*/ 612775 w 642"/>
                <a:gd name="T19" fmla="*/ 1009650 h 643"/>
                <a:gd name="T20" fmla="*/ 534987 w 642"/>
                <a:gd name="T21" fmla="*/ 1020763 h 643"/>
                <a:gd name="T22" fmla="*/ 482600 w 642"/>
                <a:gd name="T23" fmla="*/ 1020763 h 643"/>
                <a:gd name="T24" fmla="*/ 406400 w 642"/>
                <a:gd name="T25" fmla="*/ 1009650 h 643"/>
                <a:gd name="T26" fmla="*/ 333375 w 642"/>
                <a:gd name="T27" fmla="*/ 989013 h 643"/>
                <a:gd name="T28" fmla="*/ 266700 w 642"/>
                <a:gd name="T29" fmla="*/ 958850 h 643"/>
                <a:gd name="T30" fmla="*/ 203200 w 642"/>
                <a:gd name="T31" fmla="*/ 919163 h 643"/>
                <a:gd name="T32" fmla="*/ 149225 w 642"/>
                <a:gd name="T33" fmla="*/ 869950 h 643"/>
                <a:gd name="T34" fmla="*/ 100012 w 642"/>
                <a:gd name="T35" fmla="*/ 815975 h 643"/>
                <a:gd name="T36" fmla="*/ 60325 w 642"/>
                <a:gd name="T37" fmla="*/ 752475 h 643"/>
                <a:gd name="T38" fmla="*/ 30163 w 642"/>
                <a:gd name="T39" fmla="*/ 685800 h 643"/>
                <a:gd name="T40" fmla="*/ 9525 w 642"/>
                <a:gd name="T41" fmla="*/ 612775 h 643"/>
                <a:gd name="T42" fmla="*/ 0 w 642"/>
                <a:gd name="T43" fmla="*/ 538163 h 643"/>
                <a:gd name="T44" fmla="*/ 0 w 642"/>
                <a:gd name="T45" fmla="*/ 484188 h 643"/>
                <a:gd name="T46" fmla="*/ 9525 w 642"/>
                <a:gd name="T47" fmla="*/ 406400 h 643"/>
                <a:gd name="T48" fmla="*/ 30163 w 642"/>
                <a:gd name="T49" fmla="*/ 334963 h 643"/>
                <a:gd name="T50" fmla="*/ 60325 w 642"/>
                <a:gd name="T51" fmla="*/ 268288 h 643"/>
                <a:gd name="T52" fmla="*/ 100012 w 642"/>
                <a:gd name="T53" fmla="*/ 204788 h 643"/>
                <a:gd name="T54" fmla="*/ 149225 w 642"/>
                <a:gd name="T55" fmla="*/ 150813 h 643"/>
                <a:gd name="T56" fmla="*/ 203200 w 642"/>
                <a:gd name="T57" fmla="*/ 101600 h 643"/>
                <a:gd name="T58" fmla="*/ 266700 w 642"/>
                <a:gd name="T59" fmla="*/ 61913 h 643"/>
                <a:gd name="T60" fmla="*/ 333375 w 642"/>
                <a:gd name="T61" fmla="*/ 30163 h 643"/>
                <a:gd name="T62" fmla="*/ 406400 w 642"/>
                <a:gd name="T63" fmla="*/ 11113 h 643"/>
                <a:gd name="T64" fmla="*/ 482600 w 642"/>
                <a:gd name="T65" fmla="*/ 0 h 643"/>
                <a:gd name="T66" fmla="*/ 534987 w 642"/>
                <a:gd name="T67" fmla="*/ 0 h 643"/>
                <a:gd name="T68" fmla="*/ 612775 w 642"/>
                <a:gd name="T69" fmla="*/ 11113 h 643"/>
                <a:gd name="T70" fmla="*/ 684212 w 642"/>
                <a:gd name="T71" fmla="*/ 30163 h 643"/>
                <a:gd name="T72" fmla="*/ 750887 w 642"/>
                <a:gd name="T73" fmla="*/ 61913 h 643"/>
                <a:gd name="T74" fmla="*/ 814388 w 642"/>
                <a:gd name="T75" fmla="*/ 101600 h 643"/>
                <a:gd name="T76" fmla="*/ 868363 w 642"/>
                <a:gd name="T77" fmla="*/ 150813 h 643"/>
                <a:gd name="T78" fmla="*/ 917575 w 642"/>
                <a:gd name="T79" fmla="*/ 204788 h 643"/>
                <a:gd name="T80" fmla="*/ 957263 w 642"/>
                <a:gd name="T81" fmla="*/ 268288 h 643"/>
                <a:gd name="T82" fmla="*/ 989013 w 642"/>
                <a:gd name="T83" fmla="*/ 334963 h 643"/>
                <a:gd name="T84" fmla="*/ 1008063 w 642"/>
                <a:gd name="T85" fmla="*/ 406400 h 643"/>
                <a:gd name="T86" fmla="*/ 1019175 w 642"/>
                <a:gd name="T87" fmla="*/ 484188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1"/>
                  </a:moveTo>
                  <a:lnTo>
                    <a:pt x="642" y="321"/>
                  </a:lnTo>
                  <a:lnTo>
                    <a:pt x="642" y="339"/>
                  </a:lnTo>
                  <a:lnTo>
                    <a:pt x="641" y="354"/>
                  </a:lnTo>
                  <a:lnTo>
                    <a:pt x="639" y="370"/>
                  </a:lnTo>
                  <a:lnTo>
                    <a:pt x="635" y="386"/>
                  </a:lnTo>
                  <a:lnTo>
                    <a:pt x="632" y="402"/>
                  </a:lnTo>
                  <a:lnTo>
                    <a:pt x="627" y="417"/>
                  </a:lnTo>
                  <a:lnTo>
                    <a:pt x="623" y="432"/>
                  </a:lnTo>
                  <a:lnTo>
                    <a:pt x="617" y="447"/>
                  </a:lnTo>
                  <a:lnTo>
                    <a:pt x="610" y="460"/>
                  </a:lnTo>
                  <a:lnTo>
                    <a:pt x="603" y="474"/>
                  </a:lnTo>
                  <a:lnTo>
                    <a:pt x="595" y="488"/>
                  </a:lnTo>
                  <a:lnTo>
                    <a:pt x="587" y="501"/>
                  </a:lnTo>
                  <a:lnTo>
                    <a:pt x="578" y="514"/>
                  </a:lnTo>
                  <a:lnTo>
                    <a:pt x="569" y="525"/>
                  </a:lnTo>
                  <a:lnTo>
                    <a:pt x="559" y="538"/>
                  </a:lnTo>
                  <a:lnTo>
                    <a:pt x="547" y="548"/>
                  </a:lnTo>
                  <a:lnTo>
                    <a:pt x="537" y="560"/>
                  </a:lnTo>
                  <a:lnTo>
                    <a:pt x="525" y="570"/>
                  </a:lnTo>
                  <a:lnTo>
                    <a:pt x="513" y="579"/>
                  </a:lnTo>
                  <a:lnTo>
                    <a:pt x="501" y="588"/>
                  </a:lnTo>
                  <a:lnTo>
                    <a:pt x="487" y="596"/>
                  </a:lnTo>
                  <a:lnTo>
                    <a:pt x="473" y="604"/>
                  </a:lnTo>
                  <a:lnTo>
                    <a:pt x="460" y="611"/>
                  </a:lnTo>
                  <a:lnTo>
                    <a:pt x="446" y="618"/>
                  </a:lnTo>
                  <a:lnTo>
                    <a:pt x="431" y="623"/>
                  </a:lnTo>
                  <a:lnTo>
                    <a:pt x="416" y="628"/>
                  </a:lnTo>
                  <a:lnTo>
                    <a:pt x="401" y="632"/>
                  </a:lnTo>
                  <a:lnTo>
                    <a:pt x="386" y="636"/>
                  </a:lnTo>
                  <a:lnTo>
                    <a:pt x="370" y="639"/>
                  </a:lnTo>
                  <a:lnTo>
                    <a:pt x="354" y="642"/>
                  </a:lnTo>
                  <a:lnTo>
                    <a:pt x="337" y="643"/>
                  </a:lnTo>
                  <a:lnTo>
                    <a:pt x="321" y="643"/>
                  </a:lnTo>
                  <a:lnTo>
                    <a:pt x="304" y="643"/>
                  </a:lnTo>
                  <a:lnTo>
                    <a:pt x="288" y="642"/>
                  </a:lnTo>
                  <a:lnTo>
                    <a:pt x="272" y="639"/>
                  </a:lnTo>
                  <a:lnTo>
                    <a:pt x="256" y="636"/>
                  </a:lnTo>
                  <a:lnTo>
                    <a:pt x="240" y="632"/>
                  </a:lnTo>
                  <a:lnTo>
                    <a:pt x="225" y="628"/>
                  </a:lnTo>
                  <a:lnTo>
                    <a:pt x="210" y="623"/>
                  </a:lnTo>
                  <a:lnTo>
                    <a:pt x="195" y="618"/>
                  </a:lnTo>
                  <a:lnTo>
                    <a:pt x="182" y="611"/>
                  </a:lnTo>
                  <a:lnTo>
                    <a:pt x="168" y="604"/>
                  </a:lnTo>
                  <a:lnTo>
                    <a:pt x="154" y="596"/>
                  </a:lnTo>
                  <a:lnTo>
                    <a:pt x="141" y="588"/>
                  </a:lnTo>
                  <a:lnTo>
                    <a:pt x="128" y="579"/>
                  </a:lnTo>
                  <a:lnTo>
                    <a:pt x="117" y="570"/>
                  </a:lnTo>
                  <a:lnTo>
                    <a:pt x="104" y="560"/>
                  </a:lnTo>
                  <a:lnTo>
                    <a:pt x="94" y="548"/>
                  </a:lnTo>
                  <a:lnTo>
                    <a:pt x="83" y="538"/>
                  </a:lnTo>
                  <a:lnTo>
                    <a:pt x="72" y="525"/>
                  </a:lnTo>
                  <a:lnTo>
                    <a:pt x="63" y="514"/>
                  </a:lnTo>
                  <a:lnTo>
                    <a:pt x="54" y="501"/>
                  </a:lnTo>
                  <a:lnTo>
                    <a:pt x="46" y="488"/>
                  </a:lnTo>
                  <a:lnTo>
                    <a:pt x="38" y="474"/>
                  </a:lnTo>
                  <a:lnTo>
                    <a:pt x="31" y="460"/>
                  </a:lnTo>
                  <a:lnTo>
                    <a:pt x="25" y="447"/>
                  </a:lnTo>
                  <a:lnTo>
                    <a:pt x="19" y="432"/>
                  </a:lnTo>
                  <a:lnTo>
                    <a:pt x="14" y="417"/>
                  </a:lnTo>
                  <a:lnTo>
                    <a:pt x="10" y="402"/>
                  </a:lnTo>
                  <a:lnTo>
                    <a:pt x="6" y="386"/>
                  </a:lnTo>
                  <a:lnTo>
                    <a:pt x="3" y="370"/>
                  </a:lnTo>
                  <a:lnTo>
                    <a:pt x="1" y="354"/>
                  </a:lnTo>
                  <a:lnTo>
                    <a:pt x="0" y="339"/>
                  </a:lnTo>
                  <a:lnTo>
                    <a:pt x="0" y="321"/>
                  </a:lnTo>
                  <a:lnTo>
                    <a:pt x="0" y="305"/>
                  </a:lnTo>
                  <a:lnTo>
                    <a:pt x="1" y="288"/>
                  </a:lnTo>
                  <a:lnTo>
                    <a:pt x="3" y="272"/>
                  </a:lnTo>
                  <a:lnTo>
                    <a:pt x="6" y="256"/>
                  </a:lnTo>
                  <a:lnTo>
                    <a:pt x="10" y="242"/>
                  </a:lnTo>
                  <a:lnTo>
                    <a:pt x="14" y="226"/>
                  </a:lnTo>
                  <a:lnTo>
                    <a:pt x="19" y="211"/>
                  </a:lnTo>
                  <a:lnTo>
                    <a:pt x="25" y="196"/>
                  </a:lnTo>
                  <a:lnTo>
                    <a:pt x="31" y="182"/>
                  </a:lnTo>
                  <a:lnTo>
                    <a:pt x="38" y="169"/>
                  </a:lnTo>
                  <a:lnTo>
                    <a:pt x="46" y="155"/>
                  </a:lnTo>
                  <a:lnTo>
                    <a:pt x="54" y="141"/>
                  </a:lnTo>
                  <a:lnTo>
                    <a:pt x="63" y="129"/>
                  </a:lnTo>
                  <a:lnTo>
                    <a:pt x="72" y="117"/>
                  </a:lnTo>
                  <a:lnTo>
                    <a:pt x="83" y="105"/>
                  </a:lnTo>
                  <a:lnTo>
                    <a:pt x="94" y="95"/>
                  </a:lnTo>
                  <a:lnTo>
                    <a:pt x="104" y="83"/>
                  </a:lnTo>
                  <a:lnTo>
                    <a:pt x="117" y="73"/>
                  </a:lnTo>
                  <a:lnTo>
                    <a:pt x="128" y="64"/>
                  </a:lnTo>
                  <a:lnTo>
                    <a:pt x="141" y="55"/>
                  </a:lnTo>
                  <a:lnTo>
                    <a:pt x="154" y="47"/>
                  </a:lnTo>
                  <a:lnTo>
                    <a:pt x="168" y="39"/>
                  </a:lnTo>
                  <a:lnTo>
                    <a:pt x="182" y="32"/>
                  </a:lnTo>
                  <a:lnTo>
                    <a:pt x="195" y="25"/>
                  </a:lnTo>
                  <a:lnTo>
                    <a:pt x="210" y="19"/>
                  </a:lnTo>
                  <a:lnTo>
                    <a:pt x="225" y="15"/>
                  </a:lnTo>
                  <a:lnTo>
                    <a:pt x="240" y="10"/>
                  </a:lnTo>
                  <a:lnTo>
                    <a:pt x="256" y="7"/>
                  </a:lnTo>
                  <a:lnTo>
                    <a:pt x="272" y="4"/>
                  </a:lnTo>
                  <a:lnTo>
                    <a:pt x="288" y="1"/>
                  </a:lnTo>
                  <a:lnTo>
                    <a:pt x="304" y="0"/>
                  </a:lnTo>
                  <a:lnTo>
                    <a:pt x="321" y="0"/>
                  </a:lnTo>
                  <a:lnTo>
                    <a:pt x="337" y="0"/>
                  </a:lnTo>
                  <a:lnTo>
                    <a:pt x="354" y="1"/>
                  </a:lnTo>
                  <a:lnTo>
                    <a:pt x="370" y="4"/>
                  </a:lnTo>
                  <a:lnTo>
                    <a:pt x="386" y="7"/>
                  </a:lnTo>
                  <a:lnTo>
                    <a:pt x="401" y="10"/>
                  </a:lnTo>
                  <a:lnTo>
                    <a:pt x="416" y="15"/>
                  </a:lnTo>
                  <a:lnTo>
                    <a:pt x="431" y="19"/>
                  </a:lnTo>
                  <a:lnTo>
                    <a:pt x="446" y="25"/>
                  </a:lnTo>
                  <a:lnTo>
                    <a:pt x="460" y="32"/>
                  </a:lnTo>
                  <a:lnTo>
                    <a:pt x="473" y="39"/>
                  </a:lnTo>
                  <a:lnTo>
                    <a:pt x="487" y="47"/>
                  </a:lnTo>
                  <a:lnTo>
                    <a:pt x="501" y="55"/>
                  </a:lnTo>
                  <a:lnTo>
                    <a:pt x="513" y="64"/>
                  </a:lnTo>
                  <a:lnTo>
                    <a:pt x="525" y="73"/>
                  </a:lnTo>
                  <a:lnTo>
                    <a:pt x="537" y="83"/>
                  </a:lnTo>
                  <a:lnTo>
                    <a:pt x="547" y="95"/>
                  </a:lnTo>
                  <a:lnTo>
                    <a:pt x="559" y="105"/>
                  </a:lnTo>
                  <a:lnTo>
                    <a:pt x="569" y="117"/>
                  </a:lnTo>
                  <a:lnTo>
                    <a:pt x="578" y="129"/>
                  </a:lnTo>
                  <a:lnTo>
                    <a:pt x="587" y="141"/>
                  </a:lnTo>
                  <a:lnTo>
                    <a:pt x="595" y="155"/>
                  </a:lnTo>
                  <a:lnTo>
                    <a:pt x="603" y="169"/>
                  </a:lnTo>
                  <a:lnTo>
                    <a:pt x="610" y="182"/>
                  </a:lnTo>
                  <a:lnTo>
                    <a:pt x="617" y="196"/>
                  </a:lnTo>
                  <a:lnTo>
                    <a:pt x="623" y="211"/>
                  </a:lnTo>
                  <a:lnTo>
                    <a:pt x="627" y="226"/>
                  </a:lnTo>
                  <a:lnTo>
                    <a:pt x="632" y="242"/>
                  </a:lnTo>
                  <a:lnTo>
                    <a:pt x="635" y="256"/>
                  </a:lnTo>
                  <a:lnTo>
                    <a:pt x="639" y="272"/>
                  </a:lnTo>
                  <a:lnTo>
                    <a:pt x="641" y="288"/>
                  </a:lnTo>
                  <a:lnTo>
                    <a:pt x="642" y="305"/>
                  </a:lnTo>
                  <a:lnTo>
                    <a:pt x="642" y="321"/>
                  </a:lnTo>
                  <a:close/>
                </a:path>
              </a:pathLst>
            </a:custGeom>
            <a:solidFill>
              <a:srgbClr val="DA19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1" name="Rectangle 18"/>
            <p:cNvSpPr>
              <a:spLocks noChangeArrowheads="1"/>
            </p:cNvSpPr>
            <p:nvPr/>
          </p:nvSpPr>
          <p:spPr bwMode="auto">
            <a:xfrm>
              <a:off x="3001070" y="4502603"/>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42"/>
          <p:cNvGrpSpPr/>
          <p:nvPr/>
        </p:nvGrpSpPr>
        <p:grpSpPr bwMode="auto">
          <a:xfrm>
            <a:off x="5365750" y="2869407"/>
            <a:ext cx="1020763" cy="1020762"/>
            <a:chOff x="5365750" y="4110038"/>
            <a:chExt cx="1020763" cy="1020763"/>
          </a:xfrm>
        </p:grpSpPr>
        <p:sp>
          <p:nvSpPr>
            <p:cNvPr id="23" name="Freeform 8"/>
            <p:cNvSpPr/>
            <p:nvPr/>
          </p:nvSpPr>
          <p:spPr bwMode="auto">
            <a:xfrm>
              <a:off x="5365750" y="4110038"/>
              <a:ext cx="1020763" cy="1020763"/>
            </a:xfrm>
            <a:custGeom>
              <a:avLst/>
              <a:gdLst>
                <a:gd name="T0" fmla="*/ 1020763 w 643"/>
                <a:gd name="T1" fmla="*/ 538163 h 643"/>
                <a:gd name="T2" fmla="*/ 1009650 w 643"/>
                <a:gd name="T3" fmla="*/ 614363 h 643"/>
                <a:gd name="T4" fmla="*/ 989013 w 643"/>
                <a:gd name="T5" fmla="*/ 685800 h 643"/>
                <a:gd name="T6" fmla="*/ 958850 w 643"/>
                <a:gd name="T7" fmla="*/ 752475 h 643"/>
                <a:gd name="T8" fmla="*/ 919163 w 643"/>
                <a:gd name="T9" fmla="*/ 815975 h 643"/>
                <a:gd name="T10" fmla="*/ 871538 w 643"/>
                <a:gd name="T11" fmla="*/ 871538 h 643"/>
                <a:gd name="T12" fmla="*/ 815975 w 643"/>
                <a:gd name="T13" fmla="*/ 919163 h 643"/>
                <a:gd name="T14" fmla="*/ 754063 w 643"/>
                <a:gd name="T15" fmla="*/ 958850 h 643"/>
                <a:gd name="T16" fmla="*/ 685800 w 643"/>
                <a:gd name="T17" fmla="*/ 990600 h 643"/>
                <a:gd name="T18" fmla="*/ 612775 w 643"/>
                <a:gd name="T19" fmla="*/ 1009650 h 643"/>
                <a:gd name="T20" fmla="*/ 536575 w 643"/>
                <a:gd name="T21" fmla="*/ 1020763 h 643"/>
                <a:gd name="T22" fmla="*/ 484188 w 643"/>
                <a:gd name="T23" fmla="*/ 1020763 h 643"/>
                <a:gd name="T24" fmla="*/ 406400 w 643"/>
                <a:gd name="T25" fmla="*/ 1009650 h 643"/>
                <a:gd name="T26" fmla="*/ 334963 w 643"/>
                <a:gd name="T27" fmla="*/ 990600 h 643"/>
                <a:gd name="T28" fmla="*/ 268288 w 643"/>
                <a:gd name="T29" fmla="*/ 958850 h 643"/>
                <a:gd name="T30" fmla="*/ 204788 w 643"/>
                <a:gd name="T31" fmla="*/ 919163 h 643"/>
                <a:gd name="T32" fmla="*/ 150813 w 643"/>
                <a:gd name="T33" fmla="*/ 871538 h 643"/>
                <a:gd name="T34" fmla="*/ 101600 w 643"/>
                <a:gd name="T35" fmla="*/ 815975 h 643"/>
                <a:gd name="T36" fmla="*/ 61913 w 643"/>
                <a:gd name="T37" fmla="*/ 752475 h 643"/>
                <a:gd name="T38" fmla="*/ 30163 w 643"/>
                <a:gd name="T39" fmla="*/ 685800 h 643"/>
                <a:gd name="T40" fmla="*/ 11113 w 643"/>
                <a:gd name="T41" fmla="*/ 614363 h 643"/>
                <a:gd name="T42" fmla="*/ 0 w 643"/>
                <a:gd name="T43" fmla="*/ 538163 h 643"/>
                <a:gd name="T44" fmla="*/ 0 w 643"/>
                <a:gd name="T45" fmla="*/ 485775 h 643"/>
                <a:gd name="T46" fmla="*/ 11113 w 643"/>
                <a:gd name="T47" fmla="*/ 407988 h 643"/>
                <a:gd name="T48" fmla="*/ 30163 w 643"/>
                <a:gd name="T49" fmla="*/ 334963 h 643"/>
                <a:gd name="T50" fmla="*/ 61913 w 643"/>
                <a:gd name="T51" fmla="*/ 268288 h 643"/>
                <a:gd name="T52" fmla="*/ 101600 w 643"/>
                <a:gd name="T53" fmla="*/ 204788 h 643"/>
                <a:gd name="T54" fmla="*/ 150813 w 643"/>
                <a:gd name="T55" fmla="*/ 150813 h 643"/>
                <a:gd name="T56" fmla="*/ 204788 w 643"/>
                <a:gd name="T57" fmla="*/ 101600 h 643"/>
                <a:gd name="T58" fmla="*/ 268288 w 643"/>
                <a:gd name="T59" fmla="*/ 61913 h 643"/>
                <a:gd name="T60" fmla="*/ 334963 w 643"/>
                <a:gd name="T61" fmla="*/ 31750 h 643"/>
                <a:gd name="T62" fmla="*/ 406400 w 643"/>
                <a:gd name="T63" fmla="*/ 11113 h 643"/>
                <a:gd name="T64" fmla="*/ 484188 w 643"/>
                <a:gd name="T65" fmla="*/ 0 h 643"/>
                <a:gd name="T66" fmla="*/ 536575 w 643"/>
                <a:gd name="T67" fmla="*/ 0 h 643"/>
                <a:gd name="T68" fmla="*/ 612775 w 643"/>
                <a:gd name="T69" fmla="*/ 11113 h 643"/>
                <a:gd name="T70" fmla="*/ 685800 w 643"/>
                <a:gd name="T71" fmla="*/ 31750 h 643"/>
                <a:gd name="T72" fmla="*/ 754063 w 643"/>
                <a:gd name="T73" fmla="*/ 61913 h 643"/>
                <a:gd name="T74" fmla="*/ 815975 w 643"/>
                <a:gd name="T75" fmla="*/ 101600 h 643"/>
                <a:gd name="T76" fmla="*/ 871538 w 643"/>
                <a:gd name="T77" fmla="*/ 150813 h 643"/>
                <a:gd name="T78" fmla="*/ 919163 w 643"/>
                <a:gd name="T79" fmla="*/ 204788 h 643"/>
                <a:gd name="T80" fmla="*/ 958850 w 643"/>
                <a:gd name="T81" fmla="*/ 268288 h 643"/>
                <a:gd name="T82" fmla="*/ 989013 w 643"/>
                <a:gd name="T83" fmla="*/ 334963 h 643"/>
                <a:gd name="T84" fmla="*/ 1009650 w 643"/>
                <a:gd name="T85" fmla="*/ 407988 h 643"/>
                <a:gd name="T86" fmla="*/ 1020763 w 643"/>
                <a:gd name="T87" fmla="*/ 485775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3"/>
                <a:gd name="T133" fmla="*/ 0 h 643"/>
                <a:gd name="T134" fmla="*/ 643 w 643"/>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3" h="643">
                  <a:moveTo>
                    <a:pt x="643" y="322"/>
                  </a:moveTo>
                  <a:lnTo>
                    <a:pt x="643" y="322"/>
                  </a:lnTo>
                  <a:lnTo>
                    <a:pt x="643" y="339"/>
                  </a:lnTo>
                  <a:lnTo>
                    <a:pt x="642" y="355"/>
                  </a:lnTo>
                  <a:lnTo>
                    <a:pt x="639" y="371"/>
                  </a:lnTo>
                  <a:lnTo>
                    <a:pt x="636" y="387"/>
                  </a:lnTo>
                  <a:lnTo>
                    <a:pt x="632" y="403"/>
                  </a:lnTo>
                  <a:lnTo>
                    <a:pt x="628" y="417"/>
                  </a:lnTo>
                  <a:lnTo>
                    <a:pt x="623" y="432"/>
                  </a:lnTo>
                  <a:lnTo>
                    <a:pt x="618" y="447"/>
                  </a:lnTo>
                  <a:lnTo>
                    <a:pt x="611" y="461"/>
                  </a:lnTo>
                  <a:lnTo>
                    <a:pt x="604" y="474"/>
                  </a:lnTo>
                  <a:lnTo>
                    <a:pt x="596" y="488"/>
                  </a:lnTo>
                  <a:lnTo>
                    <a:pt x="588" y="502"/>
                  </a:lnTo>
                  <a:lnTo>
                    <a:pt x="579" y="514"/>
                  </a:lnTo>
                  <a:lnTo>
                    <a:pt x="570" y="526"/>
                  </a:lnTo>
                  <a:lnTo>
                    <a:pt x="559" y="538"/>
                  </a:lnTo>
                  <a:lnTo>
                    <a:pt x="549" y="549"/>
                  </a:lnTo>
                  <a:lnTo>
                    <a:pt x="538" y="560"/>
                  </a:lnTo>
                  <a:lnTo>
                    <a:pt x="526" y="570"/>
                  </a:lnTo>
                  <a:lnTo>
                    <a:pt x="514" y="579"/>
                  </a:lnTo>
                  <a:lnTo>
                    <a:pt x="501" y="588"/>
                  </a:lnTo>
                  <a:lnTo>
                    <a:pt x="488" y="596"/>
                  </a:lnTo>
                  <a:lnTo>
                    <a:pt x="475" y="604"/>
                  </a:lnTo>
                  <a:lnTo>
                    <a:pt x="460" y="611"/>
                  </a:lnTo>
                  <a:lnTo>
                    <a:pt x="447" y="618"/>
                  </a:lnTo>
                  <a:lnTo>
                    <a:pt x="432" y="624"/>
                  </a:lnTo>
                  <a:lnTo>
                    <a:pt x="417" y="628"/>
                  </a:lnTo>
                  <a:lnTo>
                    <a:pt x="402" y="633"/>
                  </a:lnTo>
                  <a:lnTo>
                    <a:pt x="386" y="636"/>
                  </a:lnTo>
                  <a:lnTo>
                    <a:pt x="370" y="640"/>
                  </a:lnTo>
                  <a:lnTo>
                    <a:pt x="354" y="642"/>
                  </a:lnTo>
                  <a:lnTo>
                    <a:pt x="338" y="643"/>
                  </a:lnTo>
                  <a:lnTo>
                    <a:pt x="321" y="643"/>
                  </a:lnTo>
                  <a:lnTo>
                    <a:pt x="305" y="643"/>
                  </a:lnTo>
                  <a:lnTo>
                    <a:pt x="288" y="642"/>
                  </a:lnTo>
                  <a:lnTo>
                    <a:pt x="272" y="640"/>
                  </a:lnTo>
                  <a:lnTo>
                    <a:pt x="256" y="636"/>
                  </a:lnTo>
                  <a:lnTo>
                    <a:pt x="242" y="633"/>
                  </a:lnTo>
                  <a:lnTo>
                    <a:pt x="226" y="628"/>
                  </a:lnTo>
                  <a:lnTo>
                    <a:pt x="211" y="624"/>
                  </a:lnTo>
                  <a:lnTo>
                    <a:pt x="196" y="618"/>
                  </a:lnTo>
                  <a:lnTo>
                    <a:pt x="182" y="611"/>
                  </a:lnTo>
                  <a:lnTo>
                    <a:pt x="169" y="604"/>
                  </a:lnTo>
                  <a:lnTo>
                    <a:pt x="155" y="596"/>
                  </a:lnTo>
                  <a:lnTo>
                    <a:pt x="141" y="588"/>
                  </a:lnTo>
                  <a:lnTo>
                    <a:pt x="129" y="579"/>
                  </a:lnTo>
                  <a:lnTo>
                    <a:pt x="117" y="570"/>
                  </a:lnTo>
                  <a:lnTo>
                    <a:pt x="105" y="560"/>
                  </a:lnTo>
                  <a:lnTo>
                    <a:pt x="95" y="549"/>
                  </a:lnTo>
                  <a:lnTo>
                    <a:pt x="83" y="538"/>
                  </a:lnTo>
                  <a:lnTo>
                    <a:pt x="73" y="526"/>
                  </a:lnTo>
                  <a:lnTo>
                    <a:pt x="64" y="514"/>
                  </a:lnTo>
                  <a:lnTo>
                    <a:pt x="55" y="502"/>
                  </a:lnTo>
                  <a:lnTo>
                    <a:pt x="47" y="488"/>
                  </a:lnTo>
                  <a:lnTo>
                    <a:pt x="39" y="474"/>
                  </a:lnTo>
                  <a:lnTo>
                    <a:pt x="32" y="461"/>
                  </a:lnTo>
                  <a:lnTo>
                    <a:pt x="25" y="447"/>
                  </a:lnTo>
                  <a:lnTo>
                    <a:pt x="19" y="432"/>
                  </a:lnTo>
                  <a:lnTo>
                    <a:pt x="15" y="417"/>
                  </a:lnTo>
                  <a:lnTo>
                    <a:pt x="10" y="403"/>
                  </a:lnTo>
                  <a:lnTo>
                    <a:pt x="7" y="387"/>
                  </a:lnTo>
                  <a:lnTo>
                    <a:pt x="4" y="371"/>
                  </a:lnTo>
                  <a:lnTo>
                    <a:pt x="2" y="355"/>
                  </a:lnTo>
                  <a:lnTo>
                    <a:pt x="0" y="339"/>
                  </a:lnTo>
                  <a:lnTo>
                    <a:pt x="0" y="322"/>
                  </a:lnTo>
                  <a:lnTo>
                    <a:pt x="0" y="306"/>
                  </a:lnTo>
                  <a:lnTo>
                    <a:pt x="2" y="289"/>
                  </a:lnTo>
                  <a:lnTo>
                    <a:pt x="4" y="273"/>
                  </a:lnTo>
                  <a:lnTo>
                    <a:pt x="7" y="257"/>
                  </a:lnTo>
                  <a:lnTo>
                    <a:pt x="10" y="242"/>
                  </a:lnTo>
                  <a:lnTo>
                    <a:pt x="15" y="226"/>
                  </a:lnTo>
                  <a:lnTo>
                    <a:pt x="19" y="211"/>
                  </a:lnTo>
                  <a:lnTo>
                    <a:pt x="25" y="196"/>
                  </a:lnTo>
                  <a:lnTo>
                    <a:pt x="32" y="183"/>
                  </a:lnTo>
                  <a:lnTo>
                    <a:pt x="39" y="169"/>
                  </a:lnTo>
                  <a:lnTo>
                    <a:pt x="47" y="155"/>
                  </a:lnTo>
                  <a:lnTo>
                    <a:pt x="55" y="142"/>
                  </a:lnTo>
                  <a:lnTo>
                    <a:pt x="64" y="129"/>
                  </a:lnTo>
                  <a:lnTo>
                    <a:pt x="73" y="118"/>
                  </a:lnTo>
                  <a:lnTo>
                    <a:pt x="83" y="105"/>
                  </a:lnTo>
                  <a:lnTo>
                    <a:pt x="95" y="95"/>
                  </a:lnTo>
                  <a:lnTo>
                    <a:pt x="105" y="84"/>
                  </a:lnTo>
                  <a:lnTo>
                    <a:pt x="117" y="73"/>
                  </a:lnTo>
                  <a:lnTo>
                    <a:pt x="129" y="64"/>
                  </a:lnTo>
                  <a:lnTo>
                    <a:pt x="141" y="55"/>
                  </a:lnTo>
                  <a:lnTo>
                    <a:pt x="155" y="47"/>
                  </a:lnTo>
                  <a:lnTo>
                    <a:pt x="169" y="39"/>
                  </a:lnTo>
                  <a:lnTo>
                    <a:pt x="182" y="32"/>
                  </a:lnTo>
                  <a:lnTo>
                    <a:pt x="196" y="26"/>
                  </a:lnTo>
                  <a:lnTo>
                    <a:pt x="211" y="20"/>
                  </a:lnTo>
                  <a:lnTo>
                    <a:pt x="226" y="15"/>
                  </a:lnTo>
                  <a:lnTo>
                    <a:pt x="242" y="11"/>
                  </a:lnTo>
                  <a:lnTo>
                    <a:pt x="256" y="7"/>
                  </a:lnTo>
                  <a:lnTo>
                    <a:pt x="272" y="4"/>
                  </a:lnTo>
                  <a:lnTo>
                    <a:pt x="288" y="2"/>
                  </a:lnTo>
                  <a:lnTo>
                    <a:pt x="305" y="0"/>
                  </a:lnTo>
                  <a:lnTo>
                    <a:pt x="321" y="0"/>
                  </a:lnTo>
                  <a:lnTo>
                    <a:pt x="338" y="0"/>
                  </a:lnTo>
                  <a:lnTo>
                    <a:pt x="354" y="2"/>
                  </a:lnTo>
                  <a:lnTo>
                    <a:pt x="370" y="4"/>
                  </a:lnTo>
                  <a:lnTo>
                    <a:pt x="386" y="7"/>
                  </a:lnTo>
                  <a:lnTo>
                    <a:pt x="402" y="11"/>
                  </a:lnTo>
                  <a:lnTo>
                    <a:pt x="417" y="15"/>
                  </a:lnTo>
                  <a:lnTo>
                    <a:pt x="432" y="20"/>
                  </a:lnTo>
                  <a:lnTo>
                    <a:pt x="447" y="26"/>
                  </a:lnTo>
                  <a:lnTo>
                    <a:pt x="460" y="32"/>
                  </a:lnTo>
                  <a:lnTo>
                    <a:pt x="475" y="39"/>
                  </a:lnTo>
                  <a:lnTo>
                    <a:pt x="488" y="47"/>
                  </a:lnTo>
                  <a:lnTo>
                    <a:pt x="501" y="55"/>
                  </a:lnTo>
                  <a:lnTo>
                    <a:pt x="514" y="64"/>
                  </a:lnTo>
                  <a:lnTo>
                    <a:pt x="526" y="73"/>
                  </a:lnTo>
                  <a:lnTo>
                    <a:pt x="538" y="84"/>
                  </a:lnTo>
                  <a:lnTo>
                    <a:pt x="549" y="95"/>
                  </a:lnTo>
                  <a:lnTo>
                    <a:pt x="559" y="105"/>
                  </a:lnTo>
                  <a:lnTo>
                    <a:pt x="570" y="118"/>
                  </a:lnTo>
                  <a:lnTo>
                    <a:pt x="579" y="129"/>
                  </a:lnTo>
                  <a:lnTo>
                    <a:pt x="588" y="142"/>
                  </a:lnTo>
                  <a:lnTo>
                    <a:pt x="596" y="155"/>
                  </a:lnTo>
                  <a:lnTo>
                    <a:pt x="604" y="169"/>
                  </a:lnTo>
                  <a:lnTo>
                    <a:pt x="611" y="183"/>
                  </a:lnTo>
                  <a:lnTo>
                    <a:pt x="618" y="196"/>
                  </a:lnTo>
                  <a:lnTo>
                    <a:pt x="623" y="211"/>
                  </a:lnTo>
                  <a:lnTo>
                    <a:pt x="628" y="226"/>
                  </a:lnTo>
                  <a:lnTo>
                    <a:pt x="632" y="242"/>
                  </a:lnTo>
                  <a:lnTo>
                    <a:pt x="636" y="257"/>
                  </a:lnTo>
                  <a:lnTo>
                    <a:pt x="639" y="273"/>
                  </a:lnTo>
                  <a:lnTo>
                    <a:pt x="642" y="289"/>
                  </a:lnTo>
                  <a:lnTo>
                    <a:pt x="643" y="306"/>
                  </a:lnTo>
                  <a:lnTo>
                    <a:pt x="643" y="322"/>
                  </a:lnTo>
                  <a:close/>
                </a:path>
              </a:pathLst>
            </a:custGeom>
            <a:solidFill>
              <a:srgbClr val="DA193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4" name="Rectangle 22"/>
            <p:cNvSpPr>
              <a:spLocks noChangeArrowheads="1"/>
            </p:cNvSpPr>
            <p:nvPr/>
          </p:nvSpPr>
          <p:spPr bwMode="auto">
            <a:xfrm>
              <a:off x="5619650" y="4456211"/>
              <a:ext cx="512962" cy="307777"/>
            </a:xfrm>
            <a:prstGeom prst="rect">
              <a:avLst/>
            </a:prstGeom>
            <a:noFill/>
            <a:ln>
              <a:noFill/>
            </a:ln>
          </p:spPr>
          <p:txBody>
            <a:bodyPr wrap="none" lIns="0" tIns="0" rIns="0" bIns="0">
              <a:spAutoFit/>
            </a:bodyPr>
            <a:lstStyle/>
            <a:p>
              <a:pPr algn="ctr"/>
              <a:r>
                <a:rPr lang="zh-CN" altLang="en-US" sz="2000" b="1" dirty="0">
                  <a:solidFill>
                    <a:srgbClr val="FFFFFF"/>
                  </a:solidFill>
                  <a:latin typeface="微软雅黑" panose="020B0503020204020204" pitchFamily="34" charset="-122"/>
                  <a:ea typeface="微软雅黑" panose="020B0503020204020204" pitchFamily="34" charset="-122"/>
                </a:rPr>
                <a:t>防尘</a:t>
              </a:r>
              <a:endParaRPr lang="zh-CN" altLang="zh-CN" sz="2000" b="1" dirty="0">
                <a:latin typeface="微软雅黑" panose="020B0503020204020204" pitchFamily="34" charset="-122"/>
                <a:ea typeface="微软雅黑" panose="020B0503020204020204" pitchFamily="34" charset="-122"/>
              </a:endParaRPr>
            </a:p>
          </p:txBody>
        </p:sp>
      </p:grpSp>
      <p:grpSp>
        <p:nvGrpSpPr>
          <p:cNvPr id="25" name="组合 43"/>
          <p:cNvGrpSpPr/>
          <p:nvPr/>
        </p:nvGrpSpPr>
        <p:grpSpPr bwMode="auto">
          <a:xfrm>
            <a:off x="6675438" y="2653507"/>
            <a:ext cx="1019175" cy="1019175"/>
            <a:chOff x="6675438" y="3894138"/>
            <a:chExt cx="1019175" cy="1019175"/>
          </a:xfrm>
        </p:grpSpPr>
        <p:sp>
          <p:nvSpPr>
            <p:cNvPr id="26" name="Freeform 7"/>
            <p:cNvSpPr/>
            <p:nvPr/>
          </p:nvSpPr>
          <p:spPr bwMode="auto">
            <a:xfrm>
              <a:off x="6675438" y="3894138"/>
              <a:ext cx="1019175" cy="1019175"/>
            </a:xfrm>
            <a:custGeom>
              <a:avLst/>
              <a:gdLst>
                <a:gd name="T0" fmla="*/ 1019175 w 642"/>
                <a:gd name="T1" fmla="*/ 536575 h 642"/>
                <a:gd name="T2" fmla="*/ 1009650 w 642"/>
                <a:gd name="T3" fmla="*/ 612775 h 642"/>
                <a:gd name="T4" fmla="*/ 989013 w 642"/>
                <a:gd name="T5" fmla="*/ 685800 h 642"/>
                <a:gd name="T6" fmla="*/ 958850 w 642"/>
                <a:gd name="T7" fmla="*/ 752475 h 642"/>
                <a:gd name="T8" fmla="*/ 919163 w 642"/>
                <a:gd name="T9" fmla="*/ 815975 h 642"/>
                <a:gd name="T10" fmla="*/ 871538 w 642"/>
                <a:gd name="T11" fmla="*/ 869950 h 642"/>
                <a:gd name="T12" fmla="*/ 815975 w 642"/>
                <a:gd name="T13" fmla="*/ 919163 h 642"/>
                <a:gd name="T14" fmla="*/ 754062 w 642"/>
                <a:gd name="T15" fmla="*/ 958850 h 642"/>
                <a:gd name="T16" fmla="*/ 685800 w 642"/>
                <a:gd name="T17" fmla="*/ 989013 h 642"/>
                <a:gd name="T18" fmla="*/ 612775 w 642"/>
                <a:gd name="T19" fmla="*/ 1009650 h 642"/>
                <a:gd name="T20" fmla="*/ 536575 w 642"/>
                <a:gd name="T21" fmla="*/ 1019175 h 642"/>
                <a:gd name="T22" fmla="*/ 484188 w 642"/>
                <a:gd name="T23" fmla="*/ 1019175 h 642"/>
                <a:gd name="T24" fmla="*/ 406400 w 642"/>
                <a:gd name="T25" fmla="*/ 1009650 h 642"/>
                <a:gd name="T26" fmla="*/ 334962 w 642"/>
                <a:gd name="T27" fmla="*/ 989013 h 642"/>
                <a:gd name="T28" fmla="*/ 268287 w 642"/>
                <a:gd name="T29" fmla="*/ 958850 h 642"/>
                <a:gd name="T30" fmla="*/ 204788 w 642"/>
                <a:gd name="T31" fmla="*/ 919163 h 642"/>
                <a:gd name="T32" fmla="*/ 149225 w 642"/>
                <a:gd name="T33" fmla="*/ 869950 h 642"/>
                <a:gd name="T34" fmla="*/ 101600 w 642"/>
                <a:gd name="T35" fmla="*/ 815975 h 642"/>
                <a:gd name="T36" fmla="*/ 61913 w 642"/>
                <a:gd name="T37" fmla="*/ 752475 h 642"/>
                <a:gd name="T38" fmla="*/ 30163 w 642"/>
                <a:gd name="T39" fmla="*/ 685800 h 642"/>
                <a:gd name="T40" fmla="*/ 11112 w 642"/>
                <a:gd name="T41" fmla="*/ 612775 h 642"/>
                <a:gd name="T42" fmla="*/ 1588 w 642"/>
                <a:gd name="T43" fmla="*/ 536575 h 642"/>
                <a:gd name="T44" fmla="*/ 1588 w 642"/>
                <a:gd name="T45" fmla="*/ 482600 h 642"/>
                <a:gd name="T46" fmla="*/ 11112 w 642"/>
                <a:gd name="T47" fmla="*/ 406400 h 642"/>
                <a:gd name="T48" fmla="*/ 30163 w 642"/>
                <a:gd name="T49" fmla="*/ 334962 h 642"/>
                <a:gd name="T50" fmla="*/ 61913 w 642"/>
                <a:gd name="T51" fmla="*/ 266700 h 642"/>
                <a:gd name="T52" fmla="*/ 101600 w 642"/>
                <a:gd name="T53" fmla="*/ 203200 h 642"/>
                <a:gd name="T54" fmla="*/ 149225 w 642"/>
                <a:gd name="T55" fmla="*/ 149225 h 642"/>
                <a:gd name="T56" fmla="*/ 204788 w 642"/>
                <a:gd name="T57" fmla="*/ 101600 h 642"/>
                <a:gd name="T58" fmla="*/ 268287 w 642"/>
                <a:gd name="T59" fmla="*/ 60325 h 642"/>
                <a:gd name="T60" fmla="*/ 334962 w 642"/>
                <a:gd name="T61" fmla="*/ 30163 h 642"/>
                <a:gd name="T62" fmla="*/ 406400 w 642"/>
                <a:gd name="T63" fmla="*/ 11112 h 642"/>
                <a:gd name="T64" fmla="*/ 484188 w 642"/>
                <a:gd name="T65" fmla="*/ 0 h 642"/>
                <a:gd name="T66" fmla="*/ 536575 w 642"/>
                <a:gd name="T67" fmla="*/ 0 h 642"/>
                <a:gd name="T68" fmla="*/ 612775 w 642"/>
                <a:gd name="T69" fmla="*/ 11112 h 642"/>
                <a:gd name="T70" fmla="*/ 685800 w 642"/>
                <a:gd name="T71" fmla="*/ 30163 h 642"/>
                <a:gd name="T72" fmla="*/ 754062 w 642"/>
                <a:gd name="T73" fmla="*/ 60325 h 642"/>
                <a:gd name="T74" fmla="*/ 815975 w 642"/>
                <a:gd name="T75" fmla="*/ 101600 h 642"/>
                <a:gd name="T76" fmla="*/ 871538 w 642"/>
                <a:gd name="T77" fmla="*/ 149225 h 642"/>
                <a:gd name="T78" fmla="*/ 919163 w 642"/>
                <a:gd name="T79" fmla="*/ 203200 h 642"/>
                <a:gd name="T80" fmla="*/ 958850 w 642"/>
                <a:gd name="T81" fmla="*/ 266700 h 642"/>
                <a:gd name="T82" fmla="*/ 989013 w 642"/>
                <a:gd name="T83" fmla="*/ 334962 h 642"/>
                <a:gd name="T84" fmla="*/ 1009650 w 642"/>
                <a:gd name="T85" fmla="*/ 406400 h 642"/>
                <a:gd name="T86" fmla="*/ 1019175 w 642"/>
                <a:gd name="T87" fmla="*/ 482600 h 6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2"/>
                <a:gd name="T134" fmla="*/ 642 w 642"/>
                <a:gd name="T135" fmla="*/ 642 h 6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2">
                  <a:moveTo>
                    <a:pt x="642" y="321"/>
                  </a:moveTo>
                  <a:lnTo>
                    <a:pt x="642" y="321"/>
                  </a:lnTo>
                  <a:lnTo>
                    <a:pt x="642" y="338"/>
                  </a:lnTo>
                  <a:lnTo>
                    <a:pt x="641" y="354"/>
                  </a:lnTo>
                  <a:lnTo>
                    <a:pt x="639" y="370"/>
                  </a:lnTo>
                  <a:lnTo>
                    <a:pt x="636" y="386"/>
                  </a:lnTo>
                  <a:lnTo>
                    <a:pt x="632" y="401"/>
                  </a:lnTo>
                  <a:lnTo>
                    <a:pt x="629" y="417"/>
                  </a:lnTo>
                  <a:lnTo>
                    <a:pt x="623" y="432"/>
                  </a:lnTo>
                  <a:lnTo>
                    <a:pt x="617" y="446"/>
                  </a:lnTo>
                  <a:lnTo>
                    <a:pt x="611" y="460"/>
                  </a:lnTo>
                  <a:lnTo>
                    <a:pt x="604" y="474"/>
                  </a:lnTo>
                  <a:lnTo>
                    <a:pt x="596" y="487"/>
                  </a:lnTo>
                  <a:lnTo>
                    <a:pt x="588" y="501"/>
                  </a:lnTo>
                  <a:lnTo>
                    <a:pt x="579" y="514"/>
                  </a:lnTo>
                  <a:lnTo>
                    <a:pt x="570" y="525"/>
                  </a:lnTo>
                  <a:lnTo>
                    <a:pt x="559" y="538"/>
                  </a:lnTo>
                  <a:lnTo>
                    <a:pt x="549" y="548"/>
                  </a:lnTo>
                  <a:lnTo>
                    <a:pt x="538" y="559"/>
                  </a:lnTo>
                  <a:lnTo>
                    <a:pt x="526" y="569"/>
                  </a:lnTo>
                  <a:lnTo>
                    <a:pt x="514" y="579"/>
                  </a:lnTo>
                  <a:lnTo>
                    <a:pt x="501" y="588"/>
                  </a:lnTo>
                  <a:lnTo>
                    <a:pt x="488" y="596"/>
                  </a:lnTo>
                  <a:lnTo>
                    <a:pt x="475" y="604"/>
                  </a:lnTo>
                  <a:lnTo>
                    <a:pt x="460" y="610"/>
                  </a:lnTo>
                  <a:lnTo>
                    <a:pt x="447" y="617"/>
                  </a:lnTo>
                  <a:lnTo>
                    <a:pt x="432" y="623"/>
                  </a:lnTo>
                  <a:lnTo>
                    <a:pt x="417" y="628"/>
                  </a:lnTo>
                  <a:lnTo>
                    <a:pt x="402" y="632"/>
                  </a:lnTo>
                  <a:lnTo>
                    <a:pt x="386" y="636"/>
                  </a:lnTo>
                  <a:lnTo>
                    <a:pt x="370" y="639"/>
                  </a:lnTo>
                  <a:lnTo>
                    <a:pt x="354" y="641"/>
                  </a:lnTo>
                  <a:lnTo>
                    <a:pt x="338" y="642"/>
                  </a:lnTo>
                  <a:lnTo>
                    <a:pt x="321" y="642"/>
                  </a:lnTo>
                  <a:lnTo>
                    <a:pt x="305" y="642"/>
                  </a:lnTo>
                  <a:lnTo>
                    <a:pt x="288" y="641"/>
                  </a:lnTo>
                  <a:lnTo>
                    <a:pt x="272" y="639"/>
                  </a:lnTo>
                  <a:lnTo>
                    <a:pt x="256" y="636"/>
                  </a:lnTo>
                  <a:lnTo>
                    <a:pt x="241" y="632"/>
                  </a:lnTo>
                  <a:lnTo>
                    <a:pt x="226" y="628"/>
                  </a:lnTo>
                  <a:lnTo>
                    <a:pt x="211" y="623"/>
                  </a:lnTo>
                  <a:lnTo>
                    <a:pt x="196" y="617"/>
                  </a:lnTo>
                  <a:lnTo>
                    <a:pt x="182" y="610"/>
                  </a:lnTo>
                  <a:lnTo>
                    <a:pt x="169" y="604"/>
                  </a:lnTo>
                  <a:lnTo>
                    <a:pt x="155" y="596"/>
                  </a:lnTo>
                  <a:lnTo>
                    <a:pt x="142" y="588"/>
                  </a:lnTo>
                  <a:lnTo>
                    <a:pt x="129" y="579"/>
                  </a:lnTo>
                  <a:lnTo>
                    <a:pt x="117" y="569"/>
                  </a:lnTo>
                  <a:lnTo>
                    <a:pt x="106" y="559"/>
                  </a:lnTo>
                  <a:lnTo>
                    <a:pt x="94" y="548"/>
                  </a:lnTo>
                  <a:lnTo>
                    <a:pt x="83" y="538"/>
                  </a:lnTo>
                  <a:lnTo>
                    <a:pt x="74" y="525"/>
                  </a:lnTo>
                  <a:lnTo>
                    <a:pt x="64" y="514"/>
                  </a:lnTo>
                  <a:lnTo>
                    <a:pt x="55" y="501"/>
                  </a:lnTo>
                  <a:lnTo>
                    <a:pt x="47" y="487"/>
                  </a:lnTo>
                  <a:lnTo>
                    <a:pt x="39" y="474"/>
                  </a:lnTo>
                  <a:lnTo>
                    <a:pt x="32" y="460"/>
                  </a:lnTo>
                  <a:lnTo>
                    <a:pt x="25" y="446"/>
                  </a:lnTo>
                  <a:lnTo>
                    <a:pt x="19" y="432"/>
                  </a:lnTo>
                  <a:lnTo>
                    <a:pt x="15" y="417"/>
                  </a:lnTo>
                  <a:lnTo>
                    <a:pt x="10" y="401"/>
                  </a:lnTo>
                  <a:lnTo>
                    <a:pt x="7" y="386"/>
                  </a:lnTo>
                  <a:lnTo>
                    <a:pt x="3" y="370"/>
                  </a:lnTo>
                  <a:lnTo>
                    <a:pt x="2" y="354"/>
                  </a:lnTo>
                  <a:lnTo>
                    <a:pt x="1" y="338"/>
                  </a:lnTo>
                  <a:lnTo>
                    <a:pt x="0" y="321"/>
                  </a:lnTo>
                  <a:lnTo>
                    <a:pt x="1" y="304"/>
                  </a:lnTo>
                  <a:lnTo>
                    <a:pt x="2" y="288"/>
                  </a:lnTo>
                  <a:lnTo>
                    <a:pt x="3" y="272"/>
                  </a:lnTo>
                  <a:lnTo>
                    <a:pt x="7" y="256"/>
                  </a:lnTo>
                  <a:lnTo>
                    <a:pt x="10" y="241"/>
                  </a:lnTo>
                  <a:lnTo>
                    <a:pt x="15" y="225"/>
                  </a:lnTo>
                  <a:lnTo>
                    <a:pt x="19" y="211"/>
                  </a:lnTo>
                  <a:lnTo>
                    <a:pt x="25" y="196"/>
                  </a:lnTo>
                  <a:lnTo>
                    <a:pt x="32" y="182"/>
                  </a:lnTo>
                  <a:lnTo>
                    <a:pt x="39" y="168"/>
                  </a:lnTo>
                  <a:lnTo>
                    <a:pt x="47" y="155"/>
                  </a:lnTo>
                  <a:lnTo>
                    <a:pt x="55" y="141"/>
                  </a:lnTo>
                  <a:lnTo>
                    <a:pt x="64" y="128"/>
                  </a:lnTo>
                  <a:lnTo>
                    <a:pt x="74" y="117"/>
                  </a:lnTo>
                  <a:lnTo>
                    <a:pt x="83" y="105"/>
                  </a:lnTo>
                  <a:lnTo>
                    <a:pt x="94" y="94"/>
                  </a:lnTo>
                  <a:lnTo>
                    <a:pt x="106" y="83"/>
                  </a:lnTo>
                  <a:lnTo>
                    <a:pt x="117" y="73"/>
                  </a:lnTo>
                  <a:lnTo>
                    <a:pt x="129" y="64"/>
                  </a:lnTo>
                  <a:lnTo>
                    <a:pt x="142" y="54"/>
                  </a:lnTo>
                  <a:lnTo>
                    <a:pt x="155" y="46"/>
                  </a:lnTo>
                  <a:lnTo>
                    <a:pt x="169" y="38"/>
                  </a:lnTo>
                  <a:lnTo>
                    <a:pt x="182" y="32"/>
                  </a:lnTo>
                  <a:lnTo>
                    <a:pt x="196" y="25"/>
                  </a:lnTo>
                  <a:lnTo>
                    <a:pt x="211" y="19"/>
                  </a:lnTo>
                  <a:lnTo>
                    <a:pt x="226" y="15"/>
                  </a:lnTo>
                  <a:lnTo>
                    <a:pt x="241" y="10"/>
                  </a:lnTo>
                  <a:lnTo>
                    <a:pt x="256" y="7"/>
                  </a:lnTo>
                  <a:lnTo>
                    <a:pt x="272" y="3"/>
                  </a:lnTo>
                  <a:lnTo>
                    <a:pt x="288" y="1"/>
                  </a:lnTo>
                  <a:lnTo>
                    <a:pt x="305" y="0"/>
                  </a:lnTo>
                  <a:lnTo>
                    <a:pt x="321" y="0"/>
                  </a:lnTo>
                  <a:lnTo>
                    <a:pt x="338" y="0"/>
                  </a:lnTo>
                  <a:lnTo>
                    <a:pt x="354" y="1"/>
                  </a:lnTo>
                  <a:lnTo>
                    <a:pt x="370" y="3"/>
                  </a:lnTo>
                  <a:lnTo>
                    <a:pt x="386" y="7"/>
                  </a:lnTo>
                  <a:lnTo>
                    <a:pt x="402" y="10"/>
                  </a:lnTo>
                  <a:lnTo>
                    <a:pt x="417" y="15"/>
                  </a:lnTo>
                  <a:lnTo>
                    <a:pt x="432" y="19"/>
                  </a:lnTo>
                  <a:lnTo>
                    <a:pt x="447" y="25"/>
                  </a:lnTo>
                  <a:lnTo>
                    <a:pt x="460" y="32"/>
                  </a:lnTo>
                  <a:lnTo>
                    <a:pt x="475" y="38"/>
                  </a:lnTo>
                  <a:lnTo>
                    <a:pt x="488" y="46"/>
                  </a:lnTo>
                  <a:lnTo>
                    <a:pt x="501" y="54"/>
                  </a:lnTo>
                  <a:lnTo>
                    <a:pt x="514" y="64"/>
                  </a:lnTo>
                  <a:lnTo>
                    <a:pt x="526" y="73"/>
                  </a:lnTo>
                  <a:lnTo>
                    <a:pt x="538" y="83"/>
                  </a:lnTo>
                  <a:lnTo>
                    <a:pt x="549" y="94"/>
                  </a:lnTo>
                  <a:lnTo>
                    <a:pt x="559" y="105"/>
                  </a:lnTo>
                  <a:lnTo>
                    <a:pt x="570" y="117"/>
                  </a:lnTo>
                  <a:lnTo>
                    <a:pt x="579" y="128"/>
                  </a:lnTo>
                  <a:lnTo>
                    <a:pt x="588" y="141"/>
                  </a:lnTo>
                  <a:lnTo>
                    <a:pt x="596" y="155"/>
                  </a:lnTo>
                  <a:lnTo>
                    <a:pt x="604" y="168"/>
                  </a:lnTo>
                  <a:lnTo>
                    <a:pt x="611" y="182"/>
                  </a:lnTo>
                  <a:lnTo>
                    <a:pt x="617" y="196"/>
                  </a:lnTo>
                  <a:lnTo>
                    <a:pt x="623" y="211"/>
                  </a:lnTo>
                  <a:lnTo>
                    <a:pt x="629" y="225"/>
                  </a:lnTo>
                  <a:lnTo>
                    <a:pt x="632" y="241"/>
                  </a:lnTo>
                  <a:lnTo>
                    <a:pt x="636" y="256"/>
                  </a:lnTo>
                  <a:lnTo>
                    <a:pt x="639" y="272"/>
                  </a:lnTo>
                  <a:lnTo>
                    <a:pt x="641" y="288"/>
                  </a:lnTo>
                  <a:lnTo>
                    <a:pt x="642" y="304"/>
                  </a:lnTo>
                  <a:lnTo>
                    <a:pt x="642" y="321"/>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27" name="Rectangle 24"/>
            <p:cNvSpPr>
              <a:spLocks noChangeArrowheads="1"/>
            </p:cNvSpPr>
            <p:nvPr/>
          </p:nvSpPr>
          <p:spPr bwMode="auto">
            <a:xfrm>
              <a:off x="6939358" y="4246860"/>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44"/>
          <p:cNvGrpSpPr/>
          <p:nvPr/>
        </p:nvGrpSpPr>
        <p:grpSpPr bwMode="auto">
          <a:xfrm>
            <a:off x="7985125" y="2348707"/>
            <a:ext cx="1019175" cy="1020762"/>
            <a:chOff x="7985125" y="3589338"/>
            <a:chExt cx="1019175" cy="1020763"/>
          </a:xfrm>
        </p:grpSpPr>
        <p:sp>
          <p:nvSpPr>
            <p:cNvPr id="29" name="Freeform 6"/>
            <p:cNvSpPr/>
            <p:nvPr/>
          </p:nvSpPr>
          <p:spPr bwMode="auto">
            <a:xfrm>
              <a:off x="7985125" y="3589338"/>
              <a:ext cx="1019175" cy="1020763"/>
            </a:xfrm>
            <a:custGeom>
              <a:avLst/>
              <a:gdLst>
                <a:gd name="T0" fmla="*/ 1019175 w 642"/>
                <a:gd name="T1" fmla="*/ 538163 h 643"/>
                <a:gd name="T2" fmla="*/ 1011238 w 642"/>
                <a:gd name="T3" fmla="*/ 614363 h 643"/>
                <a:gd name="T4" fmla="*/ 989013 w 642"/>
                <a:gd name="T5" fmla="*/ 685800 h 643"/>
                <a:gd name="T6" fmla="*/ 958850 w 642"/>
                <a:gd name="T7" fmla="*/ 752475 h 643"/>
                <a:gd name="T8" fmla="*/ 917575 w 642"/>
                <a:gd name="T9" fmla="*/ 815975 h 643"/>
                <a:gd name="T10" fmla="*/ 871538 w 642"/>
                <a:gd name="T11" fmla="*/ 869950 h 643"/>
                <a:gd name="T12" fmla="*/ 815975 w 642"/>
                <a:gd name="T13" fmla="*/ 919163 h 643"/>
                <a:gd name="T14" fmla="*/ 754062 w 642"/>
                <a:gd name="T15" fmla="*/ 958850 h 643"/>
                <a:gd name="T16" fmla="*/ 685800 w 642"/>
                <a:gd name="T17" fmla="*/ 990600 h 643"/>
                <a:gd name="T18" fmla="*/ 612775 w 642"/>
                <a:gd name="T19" fmla="*/ 1009650 h 643"/>
                <a:gd name="T20" fmla="*/ 536575 w 642"/>
                <a:gd name="T21" fmla="*/ 1020763 h 643"/>
                <a:gd name="T22" fmla="*/ 484188 w 642"/>
                <a:gd name="T23" fmla="*/ 1020763 h 643"/>
                <a:gd name="T24" fmla="*/ 406400 w 642"/>
                <a:gd name="T25" fmla="*/ 1009650 h 643"/>
                <a:gd name="T26" fmla="*/ 334962 w 642"/>
                <a:gd name="T27" fmla="*/ 990600 h 643"/>
                <a:gd name="T28" fmla="*/ 266700 w 642"/>
                <a:gd name="T29" fmla="*/ 958850 h 643"/>
                <a:gd name="T30" fmla="*/ 206375 w 642"/>
                <a:gd name="T31" fmla="*/ 919163 h 643"/>
                <a:gd name="T32" fmla="*/ 149225 w 642"/>
                <a:gd name="T33" fmla="*/ 869950 h 643"/>
                <a:gd name="T34" fmla="*/ 101600 w 642"/>
                <a:gd name="T35" fmla="*/ 815975 h 643"/>
                <a:gd name="T36" fmla="*/ 60325 w 642"/>
                <a:gd name="T37" fmla="*/ 752475 h 643"/>
                <a:gd name="T38" fmla="*/ 30163 w 642"/>
                <a:gd name="T39" fmla="*/ 685800 h 643"/>
                <a:gd name="T40" fmla="*/ 11112 w 642"/>
                <a:gd name="T41" fmla="*/ 614363 h 643"/>
                <a:gd name="T42" fmla="*/ 1588 w 642"/>
                <a:gd name="T43" fmla="*/ 538163 h 643"/>
                <a:gd name="T44" fmla="*/ 1588 w 642"/>
                <a:gd name="T45" fmla="*/ 484188 h 643"/>
                <a:gd name="T46" fmla="*/ 11112 w 642"/>
                <a:gd name="T47" fmla="*/ 407988 h 643"/>
                <a:gd name="T48" fmla="*/ 30163 w 642"/>
                <a:gd name="T49" fmla="*/ 334963 h 643"/>
                <a:gd name="T50" fmla="*/ 60325 w 642"/>
                <a:gd name="T51" fmla="*/ 268288 h 643"/>
                <a:gd name="T52" fmla="*/ 101600 w 642"/>
                <a:gd name="T53" fmla="*/ 204788 h 643"/>
                <a:gd name="T54" fmla="*/ 149225 w 642"/>
                <a:gd name="T55" fmla="*/ 150813 h 643"/>
                <a:gd name="T56" fmla="*/ 206375 w 642"/>
                <a:gd name="T57" fmla="*/ 101600 h 643"/>
                <a:gd name="T58" fmla="*/ 266700 w 642"/>
                <a:gd name="T59" fmla="*/ 61913 h 643"/>
                <a:gd name="T60" fmla="*/ 334962 w 642"/>
                <a:gd name="T61" fmla="*/ 31750 h 643"/>
                <a:gd name="T62" fmla="*/ 406400 w 642"/>
                <a:gd name="T63" fmla="*/ 11113 h 643"/>
                <a:gd name="T64" fmla="*/ 484188 w 642"/>
                <a:gd name="T65" fmla="*/ 0 h 643"/>
                <a:gd name="T66" fmla="*/ 536575 w 642"/>
                <a:gd name="T67" fmla="*/ 0 h 643"/>
                <a:gd name="T68" fmla="*/ 612775 w 642"/>
                <a:gd name="T69" fmla="*/ 11113 h 643"/>
                <a:gd name="T70" fmla="*/ 685800 w 642"/>
                <a:gd name="T71" fmla="*/ 31750 h 643"/>
                <a:gd name="T72" fmla="*/ 754062 w 642"/>
                <a:gd name="T73" fmla="*/ 61913 h 643"/>
                <a:gd name="T74" fmla="*/ 815975 w 642"/>
                <a:gd name="T75" fmla="*/ 101600 h 643"/>
                <a:gd name="T76" fmla="*/ 871538 w 642"/>
                <a:gd name="T77" fmla="*/ 150813 h 643"/>
                <a:gd name="T78" fmla="*/ 917575 w 642"/>
                <a:gd name="T79" fmla="*/ 204788 h 643"/>
                <a:gd name="T80" fmla="*/ 958850 w 642"/>
                <a:gd name="T81" fmla="*/ 268288 h 643"/>
                <a:gd name="T82" fmla="*/ 989013 w 642"/>
                <a:gd name="T83" fmla="*/ 334963 h 643"/>
                <a:gd name="T84" fmla="*/ 1011238 w 642"/>
                <a:gd name="T85" fmla="*/ 407988 h 643"/>
                <a:gd name="T86" fmla="*/ 1019175 w 642"/>
                <a:gd name="T87" fmla="*/ 484188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2"/>
                <a:gd name="T133" fmla="*/ 0 h 643"/>
                <a:gd name="T134" fmla="*/ 642 w 642"/>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2" h="643">
                  <a:moveTo>
                    <a:pt x="642" y="322"/>
                  </a:moveTo>
                  <a:lnTo>
                    <a:pt x="642" y="322"/>
                  </a:lnTo>
                  <a:lnTo>
                    <a:pt x="642" y="339"/>
                  </a:lnTo>
                  <a:lnTo>
                    <a:pt x="641" y="355"/>
                  </a:lnTo>
                  <a:lnTo>
                    <a:pt x="639" y="371"/>
                  </a:lnTo>
                  <a:lnTo>
                    <a:pt x="637" y="387"/>
                  </a:lnTo>
                  <a:lnTo>
                    <a:pt x="632" y="401"/>
                  </a:lnTo>
                  <a:lnTo>
                    <a:pt x="629" y="417"/>
                  </a:lnTo>
                  <a:lnTo>
                    <a:pt x="623" y="432"/>
                  </a:lnTo>
                  <a:lnTo>
                    <a:pt x="617" y="447"/>
                  </a:lnTo>
                  <a:lnTo>
                    <a:pt x="610" y="461"/>
                  </a:lnTo>
                  <a:lnTo>
                    <a:pt x="604" y="474"/>
                  </a:lnTo>
                  <a:lnTo>
                    <a:pt x="596" y="488"/>
                  </a:lnTo>
                  <a:lnTo>
                    <a:pt x="588" y="502"/>
                  </a:lnTo>
                  <a:lnTo>
                    <a:pt x="578" y="514"/>
                  </a:lnTo>
                  <a:lnTo>
                    <a:pt x="569" y="526"/>
                  </a:lnTo>
                  <a:lnTo>
                    <a:pt x="559" y="538"/>
                  </a:lnTo>
                  <a:lnTo>
                    <a:pt x="549" y="548"/>
                  </a:lnTo>
                  <a:lnTo>
                    <a:pt x="537" y="560"/>
                  </a:lnTo>
                  <a:lnTo>
                    <a:pt x="526" y="570"/>
                  </a:lnTo>
                  <a:lnTo>
                    <a:pt x="514" y="579"/>
                  </a:lnTo>
                  <a:lnTo>
                    <a:pt x="501" y="588"/>
                  </a:lnTo>
                  <a:lnTo>
                    <a:pt x="488" y="596"/>
                  </a:lnTo>
                  <a:lnTo>
                    <a:pt x="475" y="604"/>
                  </a:lnTo>
                  <a:lnTo>
                    <a:pt x="461" y="611"/>
                  </a:lnTo>
                  <a:lnTo>
                    <a:pt x="446" y="618"/>
                  </a:lnTo>
                  <a:lnTo>
                    <a:pt x="432" y="624"/>
                  </a:lnTo>
                  <a:lnTo>
                    <a:pt x="417" y="628"/>
                  </a:lnTo>
                  <a:lnTo>
                    <a:pt x="402" y="633"/>
                  </a:lnTo>
                  <a:lnTo>
                    <a:pt x="386" y="636"/>
                  </a:lnTo>
                  <a:lnTo>
                    <a:pt x="370" y="640"/>
                  </a:lnTo>
                  <a:lnTo>
                    <a:pt x="354" y="642"/>
                  </a:lnTo>
                  <a:lnTo>
                    <a:pt x="338" y="643"/>
                  </a:lnTo>
                  <a:lnTo>
                    <a:pt x="321" y="643"/>
                  </a:lnTo>
                  <a:lnTo>
                    <a:pt x="305" y="643"/>
                  </a:lnTo>
                  <a:lnTo>
                    <a:pt x="288" y="642"/>
                  </a:lnTo>
                  <a:lnTo>
                    <a:pt x="272" y="640"/>
                  </a:lnTo>
                  <a:lnTo>
                    <a:pt x="256" y="636"/>
                  </a:lnTo>
                  <a:lnTo>
                    <a:pt x="241" y="633"/>
                  </a:lnTo>
                  <a:lnTo>
                    <a:pt x="225" y="628"/>
                  </a:lnTo>
                  <a:lnTo>
                    <a:pt x="211" y="624"/>
                  </a:lnTo>
                  <a:lnTo>
                    <a:pt x="196" y="618"/>
                  </a:lnTo>
                  <a:lnTo>
                    <a:pt x="182" y="611"/>
                  </a:lnTo>
                  <a:lnTo>
                    <a:pt x="168" y="604"/>
                  </a:lnTo>
                  <a:lnTo>
                    <a:pt x="155" y="596"/>
                  </a:lnTo>
                  <a:lnTo>
                    <a:pt x="142" y="588"/>
                  </a:lnTo>
                  <a:lnTo>
                    <a:pt x="130" y="579"/>
                  </a:lnTo>
                  <a:lnTo>
                    <a:pt x="117" y="570"/>
                  </a:lnTo>
                  <a:lnTo>
                    <a:pt x="106" y="560"/>
                  </a:lnTo>
                  <a:lnTo>
                    <a:pt x="94" y="548"/>
                  </a:lnTo>
                  <a:lnTo>
                    <a:pt x="83" y="538"/>
                  </a:lnTo>
                  <a:lnTo>
                    <a:pt x="74" y="526"/>
                  </a:lnTo>
                  <a:lnTo>
                    <a:pt x="64" y="514"/>
                  </a:lnTo>
                  <a:lnTo>
                    <a:pt x="54" y="502"/>
                  </a:lnTo>
                  <a:lnTo>
                    <a:pt x="46" y="488"/>
                  </a:lnTo>
                  <a:lnTo>
                    <a:pt x="38" y="474"/>
                  </a:lnTo>
                  <a:lnTo>
                    <a:pt x="32" y="461"/>
                  </a:lnTo>
                  <a:lnTo>
                    <a:pt x="25" y="447"/>
                  </a:lnTo>
                  <a:lnTo>
                    <a:pt x="19" y="432"/>
                  </a:lnTo>
                  <a:lnTo>
                    <a:pt x="15" y="417"/>
                  </a:lnTo>
                  <a:lnTo>
                    <a:pt x="10" y="401"/>
                  </a:lnTo>
                  <a:lnTo>
                    <a:pt x="7" y="387"/>
                  </a:lnTo>
                  <a:lnTo>
                    <a:pt x="3" y="371"/>
                  </a:lnTo>
                  <a:lnTo>
                    <a:pt x="2" y="355"/>
                  </a:lnTo>
                  <a:lnTo>
                    <a:pt x="1" y="339"/>
                  </a:lnTo>
                  <a:lnTo>
                    <a:pt x="0" y="322"/>
                  </a:lnTo>
                  <a:lnTo>
                    <a:pt x="1" y="305"/>
                  </a:lnTo>
                  <a:lnTo>
                    <a:pt x="2" y="289"/>
                  </a:lnTo>
                  <a:lnTo>
                    <a:pt x="3" y="273"/>
                  </a:lnTo>
                  <a:lnTo>
                    <a:pt x="7" y="257"/>
                  </a:lnTo>
                  <a:lnTo>
                    <a:pt x="10" y="242"/>
                  </a:lnTo>
                  <a:lnTo>
                    <a:pt x="15" y="226"/>
                  </a:lnTo>
                  <a:lnTo>
                    <a:pt x="19" y="211"/>
                  </a:lnTo>
                  <a:lnTo>
                    <a:pt x="25" y="196"/>
                  </a:lnTo>
                  <a:lnTo>
                    <a:pt x="32" y="183"/>
                  </a:lnTo>
                  <a:lnTo>
                    <a:pt x="38" y="169"/>
                  </a:lnTo>
                  <a:lnTo>
                    <a:pt x="46" y="155"/>
                  </a:lnTo>
                  <a:lnTo>
                    <a:pt x="54" y="142"/>
                  </a:lnTo>
                  <a:lnTo>
                    <a:pt x="64" y="129"/>
                  </a:lnTo>
                  <a:lnTo>
                    <a:pt x="74" y="118"/>
                  </a:lnTo>
                  <a:lnTo>
                    <a:pt x="83" y="105"/>
                  </a:lnTo>
                  <a:lnTo>
                    <a:pt x="94" y="95"/>
                  </a:lnTo>
                  <a:lnTo>
                    <a:pt x="106" y="83"/>
                  </a:lnTo>
                  <a:lnTo>
                    <a:pt x="117" y="73"/>
                  </a:lnTo>
                  <a:lnTo>
                    <a:pt x="130" y="64"/>
                  </a:lnTo>
                  <a:lnTo>
                    <a:pt x="142" y="55"/>
                  </a:lnTo>
                  <a:lnTo>
                    <a:pt x="155" y="47"/>
                  </a:lnTo>
                  <a:lnTo>
                    <a:pt x="168" y="39"/>
                  </a:lnTo>
                  <a:lnTo>
                    <a:pt x="182" y="32"/>
                  </a:lnTo>
                  <a:lnTo>
                    <a:pt x="196" y="25"/>
                  </a:lnTo>
                  <a:lnTo>
                    <a:pt x="211" y="20"/>
                  </a:lnTo>
                  <a:lnTo>
                    <a:pt x="225" y="15"/>
                  </a:lnTo>
                  <a:lnTo>
                    <a:pt x="241" y="11"/>
                  </a:lnTo>
                  <a:lnTo>
                    <a:pt x="256" y="7"/>
                  </a:lnTo>
                  <a:lnTo>
                    <a:pt x="272" y="4"/>
                  </a:lnTo>
                  <a:lnTo>
                    <a:pt x="288" y="1"/>
                  </a:lnTo>
                  <a:lnTo>
                    <a:pt x="305" y="0"/>
                  </a:lnTo>
                  <a:lnTo>
                    <a:pt x="321" y="0"/>
                  </a:lnTo>
                  <a:lnTo>
                    <a:pt x="338" y="0"/>
                  </a:lnTo>
                  <a:lnTo>
                    <a:pt x="354" y="1"/>
                  </a:lnTo>
                  <a:lnTo>
                    <a:pt x="370" y="4"/>
                  </a:lnTo>
                  <a:lnTo>
                    <a:pt x="386" y="7"/>
                  </a:lnTo>
                  <a:lnTo>
                    <a:pt x="402" y="11"/>
                  </a:lnTo>
                  <a:lnTo>
                    <a:pt x="417" y="15"/>
                  </a:lnTo>
                  <a:lnTo>
                    <a:pt x="432" y="20"/>
                  </a:lnTo>
                  <a:lnTo>
                    <a:pt x="446" y="25"/>
                  </a:lnTo>
                  <a:lnTo>
                    <a:pt x="461" y="32"/>
                  </a:lnTo>
                  <a:lnTo>
                    <a:pt x="475" y="39"/>
                  </a:lnTo>
                  <a:lnTo>
                    <a:pt x="488" y="47"/>
                  </a:lnTo>
                  <a:lnTo>
                    <a:pt x="501" y="55"/>
                  </a:lnTo>
                  <a:lnTo>
                    <a:pt x="514" y="64"/>
                  </a:lnTo>
                  <a:lnTo>
                    <a:pt x="526" y="73"/>
                  </a:lnTo>
                  <a:lnTo>
                    <a:pt x="537" y="83"/>
                  </a:lnTo>
                  <a:lnTo>
                    <a:pt x="549" y="95"/>
                  </a:lnTo>
                  <a:lnTo>
                    <a:pt x="559" y="105"/>
                  </a:lnTo>
                  <a:lnTo>
                    <a:pt x="569" y="118"/>
                  </a:lnTo>
                  <a:lnTo>
                    <a:pt x="578" y="129"/>
                  </a:lnTo>
                  <a:lnTo>
                    <a:pt x="588" y="142"/>
                  </a:lnTo>
                  <a:lnTo>
                    <a:pt x="596" y="155"/>
                  </a:lnTo>
                  <a:lnTo>
                    <a:pt x="604" y="169"/>
                  </a:lnTo>
                  <a:lnTo>
                    <a:pt x="610" y="183"/>
                  </a:lnTo>
                  <a:lnTo>
                    <a:pt x="617" y="196"/>
                  </a:lnTo>
                  <a:lnTo>
                    <a:pt x="623" y="211"/>
                  </a:lnTo>
                  <a:lnTo>
                    <a:pt x="629" y="226"/>
                  </a:lnTo>
                  <a:lnTo>
                    <a:pt x="632" y="242"/>
                  </a:lnTo>
                  <a:lnTo>
                    <a:pt x="637" y="257"/>
                  </a:lnTo>
                  <a:lnTo>
                    <a:pt x="639" y="273"/>
                  </a:lnTo>
                  <a:lnTo>
                    <a:pt x="641" y="289"/>
                  </a:lnTo>
                  <a:lnTo>
                    <a:pt x="642" y="305"/>
                  </a:lnTo>
                  <a:lnTo>
                    <a:pt x="642" y="322"/>
                  </a:lnTo>
                  <a:close/>
                </a:path>
              </a:pathLst>
            </a:custGeom>
            <a:solidFill>
              <a:srgbClr val="FF52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30" name="Rectangle 26"/>
            <p:cNvSpPr>
              <a:spLocks noChangeArrowheads="1"/>
            </p:cNvSpPr>
            <p:nvPr/>
          </p:nvSpPr>
          <p:spPr bwMode="auto">
            <a:xfrm>
              <a:off x="8238232" y="3981549"/>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41"/>
          <p:cNvGrpSpPr/>
          <p:nvPr/>
        </p:nvGrpSpPr>
        <p:grpSpPr bwMode="auto">
          <a:xfrm>
            <a:off x="4056063" y="2934494"/>
            <a:ext cx="1020762" cy="1020763"/>
            <a:chOff x="4056063" y="4175125"/>
            <a:chExt cx="1020763" cy="1020763"/>
          </a:xfrm>
        </p:grpSpPr>
        <p:sp>
          <p:nvSpPr>
            <p:cNvPr id="32" name="Freeform 9"/>
            <p:cNvSpPr/>
            <p:nvPr/>
          </p:nvSpPr>
          <p:spPr bwMode="auto">
            <a:xfrm>
              <a:off x="4056063" y="4175125"/>
              <a:ext cx="1020763" cy="1020763"/>
            </a:xfrm>
            <a:custGeom>
              <a:avLst/>
              <a:gdLst>
                <a:gd name="T0" fmla="*/ 1020763 w 643"/>
                <a:gd name="T1" fmla="*/ 538163 h 643"/>
                <a:gd name="T2" fmla="*/ 1009650 w 643"/>
                <a:gd name="T3" fmla="*/ 614363 h 643"/>
                <a:gd name="T4" fmla="*/ 989013 w 643"/>
                <a:gd name="T5" fmla="*/ 685800 h 643"/>
                <a:gd name="T6" fmla="*/ 958850 w 643"/>
                <a:gd name="T7" fmla="*/ 752475 h 643"/>
                <a:gd name="T8" fmla="*/ 919163 w 643"/>
                <a:gd name="T9" fmla="*/ 815975 h 643"/>
                <a:gd name="T10" fmla="*/ 869950 w 643"/>
                <a:gd name="T11" fmla="*/ 871538 h 643"/>
                <a:gd name="T12" fmla="*/ 815975 w 643"/>
                <a:gd name="T13" fmla="*/ 919163 h 643"/>
                <a:gd name="T14" fmla="*/ 752475 w 643"/>
                <a:gd name="T15" fmla="*/ 958850 h 643"/>
                <a:gd name="T16" fmla="*/ 685800 w 643"/>
                <a:gd name="T17" fmla="*/ 990600 h 643"/>
                <a:gd name="T18" fmla="*/ 614363 w 643"/>
                <a:gd name="T19" fmla="*/ 1009650 h 643"/>
                <a:gd name="T20" fmla="*/ 538163 w 643"/>
                <a:gd name="T21" fmla="*/ 1020763 h 643"/>
                <a:gd name="T22" fmla="*/ 485775 w 643"/>
                <a:gd name="T23" fmla="*/ 1020763 h 643"/>
                <a:gd name="T24" fmla="*/ 407988 w 643"/>
                <a:gd name="T25" fmla="*/ 1009650 h 643"/>
                <a:gd name="T26" fmla="*/ 334963 w 643"/>
                <a:gd name="T27" fmla="*/ 990600 h 643"/>
                <a:gd name="T28" fmla="*/ 268288 w 643"/>
                <a:gd name="T29" fmla="*/ 958850 h 643"/>
                <a:gd name="T30" fmla="*/ 204788 w 643"/>
                <a:gd name="T31" fmla="*/ 919163 h 643"/>
                <a:gd name="T32" fmla="*/ 150813 w 643"/>
                <a:gd name="T33" fmla="*/ 871538 h 643"/>
                <a:gd name="T34" fmla="*/ 101600 w 643"/>
                <a:gd name="T35" fmla="*/ 815975 h 643"/>
                <a:gd name="T36" fmla="*/ 61913 w 643"/>
                <a:gd name="T37" fmla="*/ 752475 h 643"/>
                <a:gd name="T38" fmla="*/ 31750 w 643"/>
                <a:gd name="T39" fmla="*/ 685800 h 643"/>
                <a:gd name="T40" fmla="*/ 11113 w 643"/>
                <a:gd name="T41" fmla="*/ 614363 h 643"/>
                <a:gd name="T42" fmla="*/ 0 w 643"/>
                <a:gd name="T43" fmla="*/ 538163 h 643"/>
                <a:gd name="T44" fmla="*/ 0 w 643"/>
                <a:gd name="T45" fmla="*/ 485775 h 643"/>
                <a:gd name="T46" fmla="*/ 11113 w 643"/>
                <a:gd name="T47" fmla="*/ 407988 h 643"/>
                <a:gd name="T48" fmla="*/ 31750 w 643"/>
                <a:gd name="T49" fmla="*/ 334963 h 643"/>
                <a:gd name="T50" fmla="*/ 61913 w 643"/>
                <a:gd name="T51" fmla="*/ 268288 h 643"/>
                <a:gd name="T52" fmla="*/ 101600 w 643"/>
                <a:gd name="T53" fmla="*/ 204788 h 643"/>
                <a:gd name="T54" fmla="*/ 150813 w 643"/>
                <a:gd name="T55" fmla="*/ 150813 h 643"/>
                <a:gd name="T56" fmla="*/ 204788 w 643"/>
                <a:gd name="T57" fmla="*/ 101600 h 643"/>
                <a:gd name="T58" fmla="*/ 268288 w 643"/>
                <a:gd name="T59" fmla="*/ 61913 h 643"/>
                <a:gd name="T60" fmla="*/ 334963 w 643"/>
                <a:gd name="T61" fmla="*/ 31750 h 643"/>
                <a:gd name="T62" fmla="*/ 407988 w 643"/>
                <a:gd name="T63" fmla="*/ 11113 h 643"/>
                <a:gd name="T64" fmla="*/ 485775 w 643"/>
                <a:gd name="T65" fmla="*/ 0 h 643"/>
                <a:gd name="T66" fmla="*/ 538163 w 643"/>
                <a:gd name="T67" fmla="*/ 0 h 643"/>
                <a:gd name="T68" fmla="*/ 614363 w 643"/>
                <a:gd name="T69" fmla="*/ 11113 h 643"/>
                <a:gd name="T70" fmla="*/ 685800 w 643"/>
                <a:gd name="T71" fmla="*/ 31750 h 643"/>
                <a:gd name="T72" fmla="*/ 752475 w 643"/>
                <a:gd name="T73" fmla="*/ 61913 h 643"/>
                <a:gd name="T74" fmla="*/ 815975 w 643"/>
                <a:gd name="T75" fmla="*/ 101600 h 643"/>
                <a:gd name="T76" fmla="*/ 869950 w 643"/>
                <a:gd name="T77" fmla="*/ 150813 h 643"/>
                <a:gd name="T78" fmla="*/ 919163 w 643"/>
                <a:gd name="T79" fmla="*/ 204788 h 643"/>
                <a:gd name="T80" fmla="*/ 958850 w 643"/>
                <a:gd name="T81" fmla="*/ 268288 h 643"/>
                <a:gd name="T82" fmla="*/ 989013 w 643"/>
                <a:gd name="T83" fmla="*/ 334963 h 643"/>
                <a:gd name="T84" fmla="*/ 1009650 w 643"/>
                <a:gd name="T85" fmla="*/ 407988 h 643"/>
                <a:gd name="T86" fmla="*/ 1020763 w 643"/>
                <a:gd name="T87" fmla="*/ 485775 h 6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3"/>
                <a:gd name="T133" fmla="*/ 0 h 643"/>
                <a:gd name="T134" fmla="*/ 643 w 643"/>
                <a:gd name="T135" fmla="*/ 643 h 6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3" h="643">
                  <a:moveTo>
                    <a:pt x="643" y="322"/>
                  </a:moveTo>
                  <a:lnTo>
                    <a:pt x="643" y="322"/>
                  </a:lnTo>
                  <a:lnTo>
                    <a:pt x="643" y="339"/>
                  </a:lnTo>
                  <a:lnTo>
                    <a:pt x="642" y="355"/>
                  </a:lnTo>
                  <a:lnTo>
                    <a:pt x="639" y="371"/>
                  </a:lnTo>
                  <a:lnTo>
                    <a:pt x="636" y="387"/>
                  </a:lnTo>
                  <a:lnTo>
                    <a:pt x="633" y="403"/>
                  </a:lnTo>
                  <a:lnTo>
                    <a:pt x="628" y="417"/>
                  </a:lnTo>
                  <a:lnTo>
                    <a:pt x="623" y="432"/>
                  </a:lnTo>
                  <a:lnTo>
                    <a:pt x="618" y="447"/>
                  </a:lnTo>
                  <a:lnTo>
                    <a:pt x="611" y="461"/>
                  </a:lnTo>
                  <a:lnTo>
                    <a:pt x="604" y="474"/>
                  </a:lnTo>
                  <a:lnTo>
                    <a:pt x="596" y="488"/>
                  </a:lnTo>
                  <a:lnTo>
                    <a:pt x="588" y="502"/>
                  </a:lnTo>
                  <a:lnTo>
                    <a:pt x="579" y="514"/>
                  </a:lnTo>
                  <a:lnTo>
                    <a:pt x="570" y="526"/>
                  </a:lnTo>
                  <a:lnTo>
                    <a:pt x="560" y="538"/>
                  </a:lnTo>
                  <a:lnTo>
                    <a:pt x="548" y="549"/>
                  </a:lnTo>
                  <a:lnTo>
                    <a:pt x="538" y="560"/>
                  </a:lnTo>
                  <a:lnTo>
                    <a:pt x="526" y="570"/>
                  </a:lnTo>
                  <a:lnTo>
                    <a:pt x="514" y="579"/>
                  </a:lnTo>
                  <a:lnTo>
                    <a:pt x="502" y="588"/>
                  </a:lnTo>
                  <a:lnTo>
                    <a:pt x="488" y="596"/>
                  </a:lnTo>
                  <a:lnTo>
                    <a:pt x="474" y="604"/>
                  </a:lnTo>
                  <a:lnTo>
                    <a:pt x="461" y="611"/>
                  </a:lnTo>
                  <a:lnTo>
                    <a:pt x="447" y="618"/>
                  </a:lnTo>
                  <a:lnTo>
                    <a:pt x="432" y="624"/>
                  </a:lnTo>
                  <a:lnTo>
                    <a:pt x="417" y="628"/>
                  </a:lnTo>
                  <a:lnTo>
                    <a:pt x="402" y="633"/>
                  </a:lnTo>
                  <a:lnTo>
                    <a:pt x="387" y="636"/>
                  </a:lnTo>
                  <a:lnTo>
                    <a:pt x="371" y="640"/>
                  </a:lnTo>
                  <a:lnTo>
                    <a:pt x="355" y="642"/>
                  </a:lnTo>
                  <a:lnTo>
                    <a:pt x="339" y="643"/>
                  </a:lnTo>
                  <a:lnTo>
                    <a:pt x="322" y="643"/>
                  </a:lnTo>
                  <a:lnTo>
                    <a:pt x="306" y="643"/>
                  </a:lnTo>
                  <a:lnTo>
                    <a:pt x="289" y="642"/>
                  </a:lnTo>
                  <a:lnTo>
                    <a:pt x="273" y="640"/>
                  </a:lnTo>
                  <a:lnTo>
                    <a:pt x="257" y="636"/>
                  </a:lnTo>
                  <a:lnTo>
                    <a:pt x="242" y="633"/>
                  </a:lnTo>
                  <a:lnTo>
                    <a:pt x="226" y="628"/>
                  </a:lnTo>
                  <a:lnTo>
                    <a:pt x="211" y="624"/>
                  </a:lnTo>
                  <a:lnTo>
                    <a:pt x="196" y="618"/>
                  </a:lnTo>
                  <a:lnTo>
                    <a:pt x="183" y="611"/>
                  </a:lnTo>
                  <a:lnTo>
                    <a:pt x="169" y="604"/>
                  </a:lnTo>
                  <a:lnTo>
                    <a:pt x="155" y="596"/>
                  </a:lnTo>
                  <a:lnTo>
                    <a:pt x="142" y="588"/>
                  </a:lnTo>
                  <a:lnTo>
                    <a:pt x="129" y="579"/>
                  </a:lnTo>
                  <a:lnTo>
                    <a:pt x="118" y="570"/>
                  </a:lnTo>
                  <a:lnTo>
                    <a:pt x="105" y="560"/>
                  </a:lnTo>
                  <a:lnTo>
                    <a:pt x="95" y="549"/>
                  </a:lnTo>
                  <a:lnTo>
                    <a:pt x="83" y="538"/>
                  </a:lnTo>
                  <a:lnTo>
                    <a:pt x="73" y="526"/>
                  </a:lnTo>
                  <a:lnTo>
                    <a:pt x="64" y="514"/>
                  </a:lnTo>
                  <a:lnTo>
                    <a:pt x="55" y="502"/>
                  </a:lnTo>
                  <a:lnTo>
                    <a:pt x="47" y="488"/>
                  </a:lnTo>
                  <a:lnTo>
                    <a:pt x="39" y="474"/>
                  </a:lnTo>
                  <a:lnTo>
                    <a:pt x="32" y="461"/>
                  </a:lnTo>
                  <a:lnTo>
                    <a:pt x="25" y="447"/>
                  </a:lnTo>
                  <a:lnTo>
                    <a:pt x="20" y="432"/>
                  </a:lnTo>
                  <a:lnTo>
                    <a:pt x="15" y="417"/>
                  </a:lnTo>
                  <a:lnTo>
                    <a:pt x="11" y="403"/>
                  </a:lnTo>
                  <a:lnTo>
                    <a:pt x="7" y="387"/>
                  </a:lnTo>
                  <a:lnTo>
                    <a:pt x="4" y="371"/>
                  </a:lnTo>
                  <a:lnTo>
                    <a:pt x="1" y="355"/>
                  </a:lnTo>
                  <a:lnTo>
                    <a:pt x="0" y="339"/>
                  </a:lnTo>
                  <a:lnTo>
                    <a:pt x="0" y="322"/>
                  </a:lnTo>
                  <a:lnTo>
                    <a:pt x="0" y="306"/>
                  </a:lnTo>
                  <a:lnTo>
                    <a:pt x="1" y="289"/>
                  </a:lnTo>
                  <a:lnTo>
                    <a:pt x="4" y="273"/>
                  </a:lnTo>
                  <a:lnTo>
                    <a:pt x="7" y="257"/>
                  </a:lnTo>
                  <a:lnTo>
                    <a:pt x="11" y="242"/>
                  </a:lnTo>
                  <a:lnTo>
                    <a:pt x="15" y="226"/>
                  </a:lnTo>
                  <a:lnTo>
                    <a:pt x="20" y="211"/>
                  </a:lnTo>
                  <a:lnTo>
                    <a:pt x="25" y="196"/>
                  </a:lnTo>
                  <a:lnTo>
                    <a:pt x="32" y="183"/>
                  </a:lnTo>
                  <a:lnTo>
                    <a:pt x="39" y="169"/>
                  </a:lnTo>
                  <a:lnTo>
                    <a:pt x="47" y="155"/>
                  </a:lnTo>
                  <a:lnTo>
                    <a:pt x="55" y="142"/>
                  </a:lnTo>
                  <a:lnTo>
                    <a:pt x="64" y="129"/>
                  </a:lnTo>
                  <a:lnTo>
                    <a:pt x="73" y="118"/>
                  </a:lnTo>
                  <a:lnTo>
                    <a:pt x="83" y="105"/>
                  </a:lnTo>
                  <a:lnTo>
                    <a:pt x="95" y="95"/>
                  </a:lnTo>
                  <a:lnTo>
                    <a:pt x="105" y="84"/>
                  </a:lnTo>
                  <a:lnTo>
                    <a:pt x="118" y="73"/>
                  </a:lnTo>
                  <a:lnTo>
                    <a:pt x="129" y="64"/>
                  </a:lnTo>
                  <a:lnTo>
                    <a:pt x="142" y="55"/>
                  </a:lnTo>
                  <a:lnTo>
                    <a:pt x="155" y="47"/>
                  </a:lnTo>
                  <a:lnTo>
                    <a:pt x="169" y="39"/>
                  </a:lnTo>
                  <a:lnTo>
                    <a:pt x="183" y="32"/>
                  </a:lnTo>
                  <a:lnTo>
                    <a:pt x="196" y="26"/>
                  </a:lnTo>
                  <a:lnTo>
                    <a:pt x="211" y="20"/>
                  </a:lnTo>
                  <a:lnTo>
                    <a:pt x="226" y="15"/>
                  </a:lnTo>
                  <a:lnTo>
                    <a:pt x="242" y="11"/>
                  </a:lnTo>
                  <a:lnTo>
                    <a:pt x="257" y="7"/>
                  </a:lnTo>
                  <a:lnTo>
                    <a:pt x="273" y="4"/>
                  </a:lnTo>
                  <a:lnTo>
                    <a:pt x="289" y="2"/>
                  </a:lnTo>
                  <a:lnTo>
                    <a:pt x="306" y="0"/>
                  </a:lnTo>
                  <a:lnTo>
                    <a:pt x="322" y="0"/>
                  </a:lnTo>
                  <a:lnTo>
                    <a:pt x="339" y="0"/>
                  </a:lnTo>
                  <a:lnTo>
                    <a:pt x="355" y="2"/>
                  </a:lnTo>
                  <a:lnTo>
                    <a:pt x="371" y="4"/>
                  </a:lnTo>
                  <a:lnTo>
                    <a:pt x="387" y="7"/>
                  </a:lnTo>
                  <a:lnTo>
                    <a:pt x="402" y="11"/>
                  </a:lnTo>
                  <a:lnTo>
                    <a:pt x="417" y="15"/>
                  </a:lnTo>
                  <a:lnTo>
                    <a:pt x="432" y="20"/>
                  </a:lnTo>
                  <a:lnTo>
                    <a:pt x="447" y="26"/>
                  </a:lnTo>
                  <a:lnTo>
                    <a:pt x="461" y="32"/>
                  </a:lnTo>
                  <a:lnTo>
                    <a:pt x="474" y="39"/>
                  </a:lnTo>
                  <a:lnTo>
                    <a:pt x="488" y="47"/>
                  </a:lnTo>
                  <a:lnTo>
                    <a:pt x="502" y="55"/>
                  </a:lnTo>
                  <a:lnTo>
                    <a:pt x="514" y="64"/>
                  </a:lnTo>
                  <a:lnTo>
                    <a:pt x="526" y="73"/>
                  </a:lnTo>
                  <a:lnTo>
                    <a:pt x="538" y="84"/>
                  </a:lnTo>
                  <a:lnTo>
                    <a:pt x="548" y="95"/>
                  </a:lnTo>
                  <a:lnTo>
                    <a:pt x="560" y="105"/>
                  </a:lnTo>
                  <a:lnTo>
                    <a:pt x="570" y="118"/>
                  </a:lnTo>
                  <a:lnTo>
                    <a:pt x="579" y="129"/>
                  </a:lnTo>
                  <a:lnTo>
                    <a:pt x="588" y="142"/>
                  </a:lnTo>
                  <a:lnTo>
                    <a:pt x="596" y="155"/>
                  </a:lnTo>
                  <a:lnTo>
                    <a:pt x="604" y="169"/>
                  </a:lnTo>
                  <a:lnTo>
                    <a:pt x="611" y="183"/>
                  </a:lnTo>
                  <a:lnTo>
                    <a:pt x="618" y="196"/>
                  </a:lnTo>
                  <a:lnTo>
                    <a:pt x="623" y="211"/>
                  </a:lnTo>
                  <a:lnTo>
                    <a:pt x="628" y="226"/>
                  </a:lnTo>
                  <a:lnTo>
                    <a:pt x="633" y="242"/>
                  </a:lnTo>
                  <a:lnTo>
                    <a:pt x="636" y="257"/>
                  </a:lnTo>
                  <a:lnTo>
                    <a:pt x="639" y="273"/>
                  </a:lnTo>
                  <a:lnTo>
                    <a:pt x="642" y="289"/>
                  </a:lnTo>
                  <a:lnTo>
                    <a:pt x="643" y="306"/>
                  </a:lnTo>
                  <a:lnTo>
                    <a:pt x="643" y="32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zh-CN" altLang="en-US">
                <a:latin typeface="Impact" panose="020B0806030902050204" pitchFamily="34" charset="0"/>
                <a:ea typeface="微软雅黑" panose="020B0503020204020204" pitchFamily="34" charset="-122"/>
              </a:endParaRPr>
            </a:p>
          </p:txBody>
        </p:sp>
        <p:sp>
          <p:nvSpPr>
            <p:cNvPr id="33" name="Rectangle 20"/>
            <p:cNvSpPr>
              <a:spLocks noChangeArrowheads="1"/>
            </p:cNvSpPr>
            <p:nvPr/>
          </p:nvSpPr>
          <p:spPr bwMode="auto">
            <a:xfrm>
              <a:off x="4309964" y="4531617"/>
              <a:ext cx="512962" cy="307777"/>
            </a:xfrm>
            <a:prstGeom prst="rect">
              <a:avLst/>
            </a:prstGeom>
            <a:noFill/>
            <a:ln>
              <a:noFill/>
            </a:ln>
          </p:spPr>
          <p:txBody>
            <a:bodyPr wrap="none" lIns="0" tIns="0" rIns="0" bIns="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文字</a:t>
              </a:r>
              <a:endParaRPr lang="zh-CN" altLang="zh-CN" sz="2000" b="1" dirty="0">
                <a:solidFill>
                  <a:schemeClr val="bg1"/>
                </a:solidFill>
                <a:latin typeface="微软雅黑" panose="020B0503020204020204" pitchFamily="34" charset="-122"/>
                <a:ea typeface="微软雅黑" panose="020B0503020204020204" pitchFamily="34" charset="-122"/>
              </a:endParaRPr>
            </a:p>
          </p:txBody>
        </p:sp>
      </p:grpSp>
      <p:sp>
        <p:nvSpPr>
          <p:cNvPr id="37" name="TextBox 36"/>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pic>
        <p:nvPicPr>
          <p:cNvPr id="5122" name="Picture 2" descr="C:\Users\hp\Desktop\P1070018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996" y="2646716"/>
            <a:ext cx="1175685" cy="10243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hp\Desktop\P1070012-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196" y="2859088"/>
            <a:ext cx="1175685" cy="10489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hp\Desktop\P10700091-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568" y="2315914"/>
            <a:ext cx="1156287" cy="105479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p\Desktop\20140304_144133-300x2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708" y="2826544"/>
            <a:ext cx="1175685" cy="10365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hp\Desktop\1-300x16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95" y="2305844"/>
            <a:ext cx="1156287" cy="984006"/>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hp\Desktop\2-300x16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0972" y="2683147"/>
            <a:ext cx="1156287" cy="106486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hp\Desktop\20140304_144142-300x22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1299" y="2920176"/>
            <a:ext cx="1175684" cy="1049396"/>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p:cNvSpPr/>
          <p:nvPr/>
        </p:nvSpPr>
        <p:spPr>
          <a:xfrm>
            <a:off x="1418536" y="144964"/>
            <a:ext cx="1790042"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Company Show</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44" name="Picture 2" descr="C:\Users\JINGFENG-Graeme\Desktop\微信图片_2019061917482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D:\微云同步助手\470688841\同步文件夹2\景丰腐植酸\景丰-定稿-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12"/>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3" presetClass="entr" presetSubtype="52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 fill="hold"/>
                                        <p:tgtEl>
                                          <p:spTgt spid="13"/>
                                        </p:tgtEl>
                                        <p:attrNameLst>
                                          <p:attrName>ppt_w</p:attrName>
                                        </p:attrNameLst>
                                      </p:cBhvr>
                                      <p:tavLst>
                                        <p:tav tm="0">
                                          <p:val>
                                            <p:fltVal val="0"/>
                                          </p:val>
                                        </p:tav>
                                        <p:tav tm="100000">
                                          <p:val>
                                            <p:strVal val="#ppt_w"/>
                                          </p:val>
                                        </p:tav>
                                      </p:tavLst>
                                    </p:anim>
                                    <p:anim calcmode="lin" valueType="num">
                                      <p:cBhvr>
                                        <p:cTn id="20" dur="300" fill="hold"/>
                                        <p:tgtEl>
                                          <p:spTgt spid="13"/>
                                        </p:tgtEl>
                                        <p:attrNameLst>
                                          <p:attrName>ppt_h</p:attrName>
                                        </p:attrNameLst>
                                      </p:cBhvr>
                                      <p:tavLst>
                                        <p:tav tm="0">
                                          <p:val>
                                            <p:fltVal val="0"/>
                                          </p:val>
                                        </p:tav>
                                        <p:tav tm="100000">
                                          <p:val>
                                            <p:strVal val="#ppt_h"/>
                                          </p:val>
                                        </p:tav>
                                      </p:tavLst>
                                    </p:anim>
                                    <p:anim calcmode="lin" valueType="num">
                                      <p:cBhvr>
                                        <p:cTn id="21" dur="300" fill="hold"/>
                                        <p:tgtEl>
                                          <p:spTgt spid="13"/>
                                        </p:tgtEl>
                                        <p:attrNameLst>
                                          <p:attrName>ppt_x</p:attrName>
                                        </p:attrNameLst>
                                      </p:cBhvr>
                                      <p:tavLst>
                                        <p:tav tm="0">
                                          <p:val>
                                            <p:fltVal val="0.5"/>
                                          </p:val>
                                        </p:tav>
                                        <p:tav tm="100000">
                                          <p:val>
                                            <p:strVal val="#ppt_x"/>
                                          </p:val>
                                        </p:tav>
                                      </p:tavLst>
                                    </p:anim>
                                    <p:anim calcmode="lin" valueType="num">
                                      <p:cBhvr>
                                        <p:cTn id="22" dur="300" fill="hold"/>
                                        <p:tgtEl>
                                          <p:spTgt spid="13"/>
                                        </p:tgtEl>
                                        <p:attrNameLst>
                                          <p:attrName>ppt_y</p:attrName>
                                        </p:attrNameLst>
                                      </p:cBhvr>
                                      <p:tavLst>
                                        <p:tav tm="0">
                                          <p:val>
                                            <p:fltVal val="0.5"/>
                                          </p:val>
                                        </p:tav>
                                        <p:tav tm="100000">
                                          <p:val>
                                            <p:strVal val="#ppt_y"/>
                                          </p:val>
                                        </p:tav>
                                      </p:tavLst>
                                    </p:anim>
                                  </p:childTnLst>
                                </p:cTn>
                              </p:par>
                            </p:childTnLst>
                          </p:cTn>
                        </p:par>
                        <p:par>
                          <p:cTn id="23" fill="hold">
                            <p:stCondLst>
                              <p:cond delay="2000"/>
                            </p:stCondLst>
                            <p:childTnLst>
                              <p:par>
                                <p:cTn id="24" presetID="23" presetClass="entr" presetSubtype="52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300" fill="hold"/>
                                        <p:tgtEl>
                                          <p:spTgt spid="16"/>
                                        </p:tgtEl>
                                        <p:attrNameLst>
                                          <p:attrName>ppt_w</p:attrName>
                                        </p:attrNameLst>
                                      </p:cBhvr>
                                      <p:tavLst>
                                        <p:tav tm="0">
                                          <p:val>
                                            <p:fltVal val="0"/>
                                          </p:val>
                                        </p:tav>
                                        <p:tav tm="100000">
                                          <p:val>
                                            <p:strVal val="#ppt_w"/>
                                          </p:val>
                                        </p:tav>
                                      </p:tavLst>
                                    </p:anim>
                                    <p:anim calcmode="lin" valueType="num">
                                      <p:cBhvr>
                                        <p:cTn id="27" dur="300" fill="hold"/>
                                        <p:tgtEl>
                                          <p:spTgt spid="16"/>
                                        </p:tgtEl>
                                        <p:attrNameLst>
                                          <p:attrName>ppt_h</p:attrName>
                                        </p:attrNameLst>
                                      </p:cBhvr>
                                      <p:tavLst>
                                        <p:tav tm="0">
                                          <p:val>
                                            <p:fltVal val="0"/>
                                          </p:val>
                                        </p:tav>
                                        <p:tav tm="100000">
                                          <p:val>
                                            <p:strVal val="#ppt_h"/>
                                          </p:val>
                                        </p:tav>
                                      </p:tavLst>
                                    </p:anim>
                                    <p:anim calcmode="lin" valueType="num">
                                      <p:cBhvr>
                                        <p:cTn id="28" dur="300" fill="hold"/>
                                        <p:tgtEl>
                                          <p:spTgt spid="16"/>
                                        </p:tgtEl>
                                        <p:attrNameLst>
                                          <p:attrName>ppt_x</p:attrName>
                                        </p:attrNameLst>
                                      </p:cBhvr>
                                      <p:tavLst>
                                        <p:tav tm="0">
                                          <p:val>
                                            <p:fltVal val="0.5"/>
                                          </p:val>
                                        </p:tav>
                                        <p:tav tm="100000">
                                          <p:val>
                                            <p:strVal val="#ppt_x"/>
                                          </p:val>
                                        </p:tav>
                                      </p:tavLst>
                                    </p:anim>
                                    <p:anim calcmode="lin" valueType="num">
                                      <p:cBhvr>
                                        <p:cTn id="29" dur="300" fill="hold"/>
                                        <p:tgtEl>
                                          <p:spTgt spid="16"/>
                                        </p:tgtEl>
                                        <p:attrNameLst>
                                          <p:attrName>ppt_y</p:attrName>
                                        </p:attrNameLst>
                                      </p:cBhvr>
                                      <p:tavLst>
                                        <p:tav tm="0">
                                          <p:val>
                                            <p:fltVal val="0.5"/>
                                          </p:val>
                                        </p:tav>
                                        <p:tav tm="100000">
                                          <p:val>
                                            <p:strVal val="#ppt_y"/>
                                          </p:val>
                                        </p:tav>
                                      </p:tavLst>
                                    </p:anim>
                                  </p:childTnLst>
                                </p:cTn>
                              </p:par>
                            </p:childTnLst>
                          </p:cTn>
                        </p:par>
                        <p:par>
                          <p:cTn id="30" fill="hold">
                            <p:stCondLst>
                              <p:cond delay="2500"/>
                            </p:stCondLst>
                            <p:childTnLst>
                              <p:par>
                                <p:cTn id="31" presetID="23" presetClass="entr" presetSubtype="52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300" fill="hold"/>
                                        <p:tgtEl>
                                          <p:spTgt spid="19"/>
                                        </p:tgtEl>
                                        <p:attrNameLst>
                                          <p:attrName>ppt_w</p:attrName>
                                        </p:attrNameLst>
                                      </p:cBhvr>
                                      <p:tavLst>
                                        <p:tav tm="0">
                                          <p:val>
                                            <p:fltVal val="0"/>
                                          </p:val>
                                        </p:tav>
                                        <p:tav tm="100000">
                                          <p:val>
                                            <p:strVal val="#ppt_w"/>
                                          </p:val>
                                        </p:tav>
                                      </p:tavLst>
                                    </p:anim>
                                    <p:anim calcmode="lin" valueType="num">
                                      <p:cBhvr>
                                        <p:cTn id="34" dur="300" fill="hold"/>
                                        <p:tgtEl>
                                          <p:spTgt spid="19"/>
                                        </p:tgtEl>
                                        <p:attrNameLst>
                                          <p:attrName>ppt_h</p:attrName>
                                        </p:attrNameLst>
                                      </p:cBhvr>
                                      <p:tavLst>
                                        <p:tav tm="0">
                                          <p:val>
                                            <p:fltVal val="0"/>
                                          </p:val>
                                        </p:tav>
                                        <p:tav tm="100000">
                                          <p:val>
                                            <p:strVal val="#ppt_h"/>
                                          </p:val>
                                        </p:tav>
                                      </p:tavLst>
                                    </p:anim>
                                    <p:anim calcmode="lin" valueType="num">
                                      <p:cBhvr>
                                        <p:cTn id="35" dur="300" fill="hold"/>
                                        <p:tgtEl>
                                          <p:spTgt spid="19"/>
                                        </p:tgtEl>
                                        <p:attrNameLst>
                                          <p:attrName>ppt_x</p:attrName>
                                        </p:attrNameLst>
                                      </p:cBhvr>
                                      <p:tavLst>
                                        <p:tav tm="0">
                                          <p:val>
                                            <p:fltVal val="0.5"/>
                                          </p:val>
                                        </p:tav>
                                        <p:tav tm="100000">
                                          <p:val>
                                            <p:strVal val="#ppt_x"/>
                                          </p:val>
                                        </p:tav>
                                      </p:tavLst>
                                    </p:anim>
                                    <p:anim calcmode="lin" valueType="num">
                                      <p:cBhvr>
                                        <p:cTn id="36" dur="300" fill="hold"/>
                                        <p:tgtEl>
                                          <p:spTgt spid="19"/>
                                        </p:tgtEl>
                                        <p:attrNameLst>
                                          <p:attrName>ppt_y</p:attrName>
                                        </p:attrNameLst>
                                      </p:cBhvr>
                                      <p:tavLst>
                                        <p:tav tm="0">
                                          <p:val>
                                            <p:fltVal val="0.5"/>
                                          </p:val>
                                        </p:tav>
                                        <p:tav tm="100000">
                                          <p:val>
                                            <p:strVal val="#ppt_y"/>
                                          </p:val>
                                        </p:tav>
                                      </p:tavLst>
                                    </p:anim>
                                  </p:childTnLst>
                                </p:cTn>
                              </p:par>
                            </p:childTnLst>
                          </p:cTn>
                        </p:par>
                        <p:par>
                          <p:cTn id="37" fill="hold">
                            <p:stCondLst>
                              <p:cond delay="3000"/>
                            </p:stCondLst>
                            <p:childTnLst>
                              <p:par>
                                <p:cTn id="38" presetID="23" presetClass="entr" presetSubtype="528"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300" fill="hold"/>
                                        <p:tgtEl>
                                          <p:spTgt spid="31"/>
                                        </p:tgtEl>
                                        <p:attrNameLst>
                                          <p:attrName>ppt_w</p:attrName>
                                        </p:attrNameLst>
                                      </p:cBhvr>
                                      <p:tavLst>
                                        <p:tav tm="0">
                                          <p:val>
                                            <p:fltVal val="0"/>
                                          </p:val>
                                        </p:tav>
                                        <p:tav tm="100000">
                                          <p:val>
                                            <p:strVal val="#ppt_w"/>
                                          </p:val>
                                        </p:tav>
                                      </p:tavLst>
                                    </p:anim>
                                    <p:anim calcmode="lin" valueType="num">
                                      <p:cBhvr>
                                        <p:cTn id="41" dur="300" fill="hold"/>
                                        <p:tgtEl>
                                          <p:spTgt spid="31"/>
                                        </p:tgtEl>
                                        <p:attrNameLst>
                                          <p:attrName>ppt_h</p:attrName>
                                        </p:attrNameLst>
                                      </p:cBhvr>
                                      <p:tavLst>
                                        <p:tav tm="0">
                                          <p:val>
                                            <p:fltVal val="0"/>
                                          </p:val>
                                        </p:tav>
                                        <p:tav tm="100000">
                                          <p:val>
                                            <p:strVal val="#ppt_h"/>
                                          </p:val>
                                        </p:tav>
                                      </p:tavLst>
                                    </p:anim>
                                    <p:anim calcmode="lin" valueType="num">
                                      <p:cBhvr>
                                        <p:cTn id="42" dur="300" fill="hold"/>
                                        <p:tgtEl>
                                          <p:spTgt spid="31"/>
                                        </p:tgtEl>
                                        <p:attrNameLst>
                                          <p:attrName>ppt_x</p:attrName>
                                        </p:attrNameLst>
                                      </p:cBhvr>
                                      <p:tavLst>
                                        <p:tav tm="0">
                                          <p:val>
                                            <p:fltVal val="0.5"/>
                                          </p:val>
                                        </p:tav>
                                        <p:tav tm="100000">
                                          <p:val>
                                            <p:strVal val="#ppt_x"/>
                                          </p:val>
                                        </p:tav>
                                      </p:tavLst>
                                    </p:anim>
                                    <p:anim calcmode="lin" valueType="num">
                                      <p:cBhvr>
                                        <p:cTn id="43" dur="300" fill="hold"/>
                                        <p:tgtEl>
                                          <p:spTgt spid="31"/>
                                        </p:tgtEl>
                                        <p:attrNameLst>
                                          <p:attrName>ppt_y</p:attrName>
                                        </p:attrNameLst>
                                      </p:cBhvr>
                                      <p:tavLst>
                                        <p:tav tm="0">
                                          <p:val>
                                            <p:fltVal val="0.5"/>
                                          </p:val>
                                        </p:tav>
                                        <p:tav tm="100000">
                                          <p:val>
                                            <p:strVal val="#ppt_y"/>
                                          </p:val>
                                        </p:tav>
                                      </p:tavLst>
                                    </p:anim>
                                  </p:childTnLst>
                                </p:cTn>
                              </p:par>
                            </p:childTnLst>
                          </p:cTn>
                        </p:par>
                        <p:par>
                          <p:cTn id="44" fill="hold">
                            <p:stCondLst>
                              <p:cond delay="3500"/>
                            </p:stCondLst>
                            <p:childTnLst>
                              <p:par>
                                <p:cTn id="45" presetID="23" presetClass="entr" presetSubtype="52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300" fill="hold"/>
                                        <p:tgtEl>
                                          <p:spTgt spid="22"/>
                                        </p:tgtEl>
                                        <p:attrNameLst>
                                          <p:attrName>ppt_w</p:attrName>
                                        </p:attrNameLst>
                                      </p:cBhvr>
                                      <p:tavLst>
                                        <p:tav tm="0">
                                          <p:val>
                                            <p:fltVal val="0"/>
                                          </p:val>
                                        </p:tav>
                                        <p:tav tm="100000">
                                          <p:val>
                                            <p:strVal val="#ppt_w"/>
                                          </p:val>
                                        </p:tav>
                                      </p:tavLst>
                                    </p:anim>
                                    <p:anim calcmode="lin" valueType="num">
                                      <p:cBhvr>
                                        <p:cTn id="48" dur="300" fill="hold"/>
                                        <p:tgtEl>
                                          <p:spTgt spid="22"/>
                                        </p:tgtEl>
                                        <p:attrNameLst>
                                          <p:attrName>ppt_h</p:attrName>
                                        </p:attrNameLst>
                                      </p:cBhvr>
                                      <p:tavLst>
                                        <p:tav tm="0">
                                          <p:val>
                                            <p:fltVal val="0"/>
                                          </p:val>
                                        </p:tav>
                                        <p:tav tm="100000">
                                          <p:val>
                                            <p:strVal val="#ppt_h"/>
                                          </p:val>
                                        </p:tav>
                                      </p:tavLst>
                                    </p:anim>
                                    <p:anim calcmode="lin" valueType="num">
                                      <p:cBhvr>
                                        <p:cTn id="49" dur="300" fill="hold"/>
                                        <p:tgtEl>
                                          <p:spTgt spid="22"/>
                                        </p:tgtEl>
                                        <p:attrNameLst>
                                          <p:attrName>ppt_x</p:attrName>
                                        </p:attrNameLst>
                                      </p:cBhvr>
                                      <p:tavLst>
                                        <p:tav tm="0">
                                          <p:val>
                                            <p:fltVal val="0.5"/>
                                          </p:val>
                                        </p:tav>
                                        <p:tav tm="100000">
                                          <p:val>
                                            <p:strVal val="#ppt_x"/>
                                          </p:val>
                                        </p:tav>
                                      </p:tavLst>
                                    </p:anim>
                                    <p:anim calcmode="lin" valueType="num">
                                      <p:cBhvr>
                                        <p:cTn id="50" dur="300" fill="hold"/>
                                        <p:tgtEl>
                                          <p:spTgt spid="22"/>
                                        </p:tgtEl>
                                        <p:attrNameLst>
                                          <p:attrName>ppt_y</p:attrName>
                                        </p:attrNameLst>
                                      </p:cBhvr>
                                      <p:tavLst>
                                        <p:tav tm="0">
                                          <p:val>
                                            <p:fltVal val="0.5"/>
                                          </p:val>
                                        </p:tav>
                                        <p:tav tm="100000">
                                          <p:val>
                                            <p:strVal val="#ppt_y"/>
                                          </p:val>
                                        </p:tav>
                                      </p:tavLst>
                                    </p:anim>
                                  </p:childTnLst>
                                </p:cTn>
                              </p:par>
                            </p:childTnLst>
                          </p:cTn>
                        </p:par>
                        <p:par>
                          <p:cTn id="51" fill="hold">
                            <p:stCondLst>
                              <p:cond delay="4000"/>
                            </p:stCondLst>
                            <p:childTnLst>
                              <p:par>
                                <p:cTn id="52" presetID="23" presetClass="entr" presetSubtype="528"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300" fill="hold"/>
                                        <p:tgtEl>
                                          <p:spTgt spid="25"/>
                                        </p:tgtEl>
                                        <p:attrNameLst>
                                          <p:attrName>ppt_w</p:attrName>
                                        </p:attrNameLst>
                                      </p:cBhvr>
                                      <p:tavLst>
                                        <p:tav tm="0">
                                          <p:val>
                                            <p:fltVal val="0"/>
                                          </p:val>
                                        </p:tav>
                                        <p:tav tm="100000">
                                          <p:val>
                                            <p:strVal val="#ppt_w"/>
                                          </p:val>
                                        </p:tav>
                                      </p:tavLst>
                                    </p:anim>
                                    <p:anim calcmode="lin" valueType="num">
                                      <p:cBhvr>
                                        <p:cTn id="55" dur="300" fill="hold"/>
                                        <p:tgtEl>
                                          <p:spTgt spid="25"/>
                                        </p:tgtEl>
                                        <p:attrNameLst>
                                          <p:attrName>ppt_h</p:attrName>
                                        </p:attrNameLst>
                                      </p:cBhvr>
                                      <p:tavLst>
                                        <p:tav tm="0">
                                          <p:val>
                                            <p:fltVal val="0"/>
                                          </p:val>
                                        </p:tav>
                                        <p:tav tm="100000">
                                          <p:val>
                                            <p:strVal val="#ppt_h"/>
                                          </p:val>
                                        </p:tav>
                                      </p:tavLst>
                                    </p:anim>
                                    <p:anim calcmode="lin" valueType="num">
                                      <p:cBhvr>
                                        <p:cTn id="56" dur="300" fill="hold"/>
                                        <p:tgtEl>
                                          <p:spTgt spid="25"/>
                                        </p:tgtEl>
                                        <p:attrNameLst>
                                          <p:attrName>ppt_x</p:attrName>
                                        </p:attrNameLst>
                                      </p:cBhvr>
                                      <p:tavLst>
                                        <p:tav tm="0">
                                          <p:val>
                                            <p:fltVal val="0.5"/>
                                          </p:val>
                                        </p:tav>
                                        <p:tav tm="100000">
                                          <p:val>
                                            <p:strVal val="#ppt_x"/>
                                          </p:val>
                                        </p:tav>
                                      </p:tavLst>
                                    </p:anim>
                                    <p:anim calcmode="lin" valueType="num">
                                      <p:cBhvr>
                                        <p:cTn id="57" dur="300" fill="hold"/>
                                        <p:tgtEl>
                                          <p:spTgt spid="25"/>
                                        </p:tgtEl>
                                        <p:attrNameLst>
                                          <p:attrName>ppt_y</p:attrName>
                                        </p:attrNameLst>
                                      </p:cBhvr>
                                      <p:tavLst>
                                        <p:tav tm="0">
                                          <p:val>
                                            <p:fltVal val="0.5"/>
                                          </p:val>
                                        </p:tav>
                                        <p:tav tm="100000">
                                          <p:val>
                                            <p:strVal val="#ppt_y"/>
                                          </p:val>
                                        </p:tav>
                                      </p:tavLst>
                                    </p:anim>
                                  </p:childTnLst>
                                </p:cTn>
                              </p:par>
                            </p:childTnLst>
                          </p:cTn>
                        </p:par>
                        <p:par>
                          <p:cTn id="58" fill="hold">
                            <p:stCondLst>
                              <p:cond delay="4500"/>
                            </p:stCondLst>
                            <p:childTnLst>
                              <p:par>
                                <p:cTn id="59" presetID="23" presetClass="entr" presetSubtype="52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300" fill="hold"/>
                                        <p:tgtEl>
                                          <p:spTgt spid="28"/>
                                        </p:tgtEl>
                                        <p:attrNameLst>
                                          <p:attrName>ppt_w</p:attrName>
                                        </p:attrNameLst>
                                      </p:cBhvr>
                                      <p:tavLst>
                                        <p:tav tm="0">
                                          <p:val>
                                            <p:fltVal val="0"/>
                                          </p:val>
                                        </p:tav>
                                        <p:tav tm="100000">
                                          <p:val>
                                            <p:strVal val="#ppt_w"/>
                                          </p:val>
                                        </p:tav>
                                      </p:tavLst>
                                    </p:anim>
                                    <p:anim calcmode="lin" valueType="num">
                                      <p:cBhvr>
                                        <p:cTn id="62" dur="300" fill="hold"/>
                                        <p:tgtEl>
                                          <p:spTgt spid="28"/>
                                        </p:tgtEl>
                                        <p:attrNameLst>
                                          <p:attrName>ppt_h</p:attrName>
                                        </p:attrNameLst>
                                      </p:cBhvr>
                                      <p:tavLst>
                                        <p:tav tm="0">
                                          <p:val>
                                            <p:fltVal val="0"/>
                                          </p:val>
                                        </p:tav>
                                        <p:tav tm="100000">
                                          <p:val>
                                            <p:strVal val="#ppt_h"/>
                                          </p:val>
                                        </p:tav>
                                      </p:tavLst>
                                    </p:anim>
                                    <p:anim calcmode="lin" valueType="num">
                                      <p:cBhvr>
                                        <p:cTn id="63" dur="300" fill="hold"/>
                                        <p:tgtEl>
                                          <p:spTgt spid="28"/>
                                        </p:tgtEl>
                                        <p:attrNameLst>
                                          <p:attrName>ppt_x</p:attrName>
                                        </p:attrNameLst>
                                      </p:cBhvr>
                                      <p:tavLst>
                                        <p:tav tm="0">
                                          <p:val>
                                            <p:fltVal val="0.5"/>
                                          </p:val>
                                        </p:tav>
                                        <p:tav tm="100000">
                                          <p:val>
                                            <p:strVal val="#ppt_x"/>
                                          </p:val>
                                        </p:tav>
                                      </p:tavLst>
                                    </p:anim>
                                    <p:anim calcmode="lin" valueType="num">
                                      <p:cBhvr>
                                        <p:cTn id="64" dur="300" fill="hold"/>
                                        <p:tgtEl>
                                          <p:spTgt spid="28"/>
                                        </p:tgtEl>
                                        <p:attrNameLst>
                                          <p:attrName>ppt_y</p:attrName>
                                        </p:attrNameLst>
                                      </p:cBhvr>
                                      <p:tavLst>
                                        <p:tav tm="0">
                                          <p:val>
                                            <p:fltVal val="0.5"/>
                                          </p:val>
                                        </p:tav>
                                        <p:tav tm="100000">
                                          <p:val>
                                            <p:strVal val="#ppt_y"/>
                                          </p:val>
                                        </p:tav>
                                      </p:tavLst>
                                    </p:anim>
                                  </p:childTnLst>
                                </p:cTn>
                              </p:par>
                            </p:childTnLst>
                          </p:cTn>
                        </p:par>
                        <p:par>
                          <p:cTn id="65" fill="hold">
                            <p:stCondLst>
                              <p:cond delay="5000"/>
                            </p:stCondLst>
                            <p:childTnLst>
                              <p:par>
                                <p:cTn id="66" presetID="22" presetClass="entr" presetSubtype="1"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wipe(up)">
                                      <p:cBhvr>
                                        <p:cTn id="68" dur="500"/>
                                        <p:tgtEl>
                                          <p:spTgt spid="3"/>
                                        </p:tgtEl>
                                      </p:cBhvr>
                                    </p:animEffect>
                                  </p:childTnLst>
                                </p:cTn>
                              </p:par>
                              <p:par>
                                <p:cTn id="69" presetID="22" presetClass="entr" presetSubtype="1"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up)">
                                      <p:cBhvr>
                                        <p:cTn id="71" dur="500"/>
                                        <p:tgtEl>
                                          <p:spTgt spid="5"/>
                                        </p:tgtEl>
                                      </p:cBhvr>
                                    </p:animEffect>
                                  </p:childTnLst>
                                </p:cTn>
                              </p:par>
                              <p:par>
                                <p:cTn id="72" presetID="22" presetClass="entr" presetSubtype="1"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par>
                                <p:cTn id="75" presetID="22" presetClass="entr" presetSubtype="1"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up)">
                                      <p:cBhvr>
                                        <p:cTn id="77" dur="500"/>
                                        <p:tgtEl>
                                          <p:spTgt spid="7"/>
                                        </p:tgtEl>
                                      </p:cBhvr>
                                    </p:animEffect>
                                  </p:childTnLst>
                                </p:cTn>
                              </p:par>
                              <p:par>
                                <p:cTn id="78" presetID="22" presetClass="entr" presetSubtype="1"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par>
                                <p:cTn id="81" presetID="22" presetClass="entr" presetSubtype="1"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wipe(up)">
                                      <p:cBhvr>
                                        <p:cTn id="83" dur="500"/>
                                        <p:tgtEl>
                                          <p:spTgt spid="4"/>
                                        </p:tgtEl>
                                      </p:cBhvr>
                                    </p:animEffect>
                                  </p:childTnLst>
                                </p:cTn>
                              </p:par>
                              <p:par>
                                <p:cTn id="84" presetID="22" presetClass="entr" presetSubtype="1"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up)">
                                      <p:cBhvr>
                                        <p:cTn id="8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bwMode="auto">
          <a:xfrm>
            <a:off x="1106488" y="2643188"/>
            <a:ext cx="1079500" cy="1081087"/>
            <a:chOff x="0" y="0"/>
            <a:chExt cx="1080120" cy="1080120"/>
          </a:xfrm>
        </p:grpSpPr>
        <p:grpSp>
          <p:nvGrpSpPr>
            <p:cNvPr id="3" name="Group 6"/>
            <p:cNvGrpSpPr/>
            <p:nvPr/>
          </p:nvGrpSpPr>
          <p:grpSpPr bwMode="auto">
            <a:xfrm>
              <a:off x="0" y="0"/>
              <a:ext cx="1080120" cy="1080120"/>
              <a:chOff x="0" y="0"/>
              <a:chExt cx="1080120" cy="1080120"/>
            </a:xfrm>
          </p:grpSpPr>
          <p:sp>
            <p:nvSpPr>
              <p:cNvPr id="5" name="椭圆 6"/>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椭圆 5"/>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 name="文本框 10"/>
            <p:cNvSpPr>
              <a:spLocks noChangeArrowheads="1"/>
            </p:cNvSpPr>
            <p:nvPr/>
          </p:nvSpPr>
          <p:spPr bwMode="auto">
            <a:xfrm>
              <a:off x="83971" y="401560"/>
              <a:ext cx="906537" cy="430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1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Leonardite</a:t>
              </a:r>
              <a:endParaRPr lang="en-US" altLang="zh-CN" sz="11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1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Lignite</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Group 10"/>
          <p:cNvGrpSpPr/>
          <p:nvPr/>
        </p:nvGrpSpPr>
        <p:grpSpPr bwMode="auto">
          <a:xfrm>
            <a:off x="2220913" y="1204913"/>
            <a:ext cx="1481137" cy="1481137"/>
            <a:chOff x="0" y="0"/>
            <a:chExt cx="1080120" cy="1080120"/>
          </a:xfrm>
        </p:grpSpPr>
        <p:grpSp>
          <p:nvGrpSpPr>
            <p:cNvPr id="8" name="Group 11"/>
            <p:cNvGrpSpPr/>
            <p:nvPr/>
          </p:nvGrpSpPr>
          <p:grpSpPr bwMode="auto">
            <a:xfrm>
              <a:off x="0" y="0"/>
              <a:ext cx="1080120" cy="1080120"/>
              <a:chOff x="0" y="0"/>
              <a:chExt cx="1080120" cy="1080120"/>
            </a:xfrm>
          </p:grpSpPr>
          <p:sp>
            <p:nvSpPr>
              <p:cNvPr id="10" name="椭圆 27"/>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28"/>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r>
                  <a:rPr lang="en-US" altLang="zh-CN" dirty="0" err="1"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Humic</a:t>
                </a:r>
                <a:r>
                  <a:rPr lang="en-US" altLang="zh-CN"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&amp; </a:t>
                </a:r>
                <a:r>
                  <a:rPr lang="en-US" altLang="zh-CN" dirty="0" err="1"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dirty="0" smtClean="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 content</a:t>
                </a:r>
                <a:endParaRPr lang="zh-CN" altLang="en-US"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26"/>
            <p:cNvSpPr>
              <a:spLocks noChangeArrowheads="1"/>
            </p:cNvSpPr>
            <p:nvPr/>
          </p:nvSpPr>
          <p:spPr bwMode="auto">
            <a:xfrm>
              <a:off x="472702" y="209089"/>
              <a:ext cx="134714" cy="22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zh-CN" altLang="en-US" sz="1400" dirty="0">
                <a:solidFill>
                  <a:srgbClr val="C0C0C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 name="Group 15"/>
          <p:cNvGrpSpPr/>
          <p:nvPr/>
        </p:nvGrpSpPr>
        <p:grpSpPr bwMode="auto">
          <a:xfrm>
            <a:off x="4181474" y="2643188"/>
            <a:ext cx="1327151" cy="1327150"/>
            <a:chOff x="0" y="0"/>
            <a:chExt cx="1080120" cy="1080120"/>
          </a:xfrm>
        </p:grpSpPr>
        <p:grpSp>
          <p:nvGrpSpPr>
            <p:cNvPr id="13" name="Group 16"/>
            <p:cNvGrpSpPr/>
            <p:nvPr/>
          </p:nvGrpSpPr>
          <p:grpSpPr bwMode="auto">
            <a:xfrm>
              <a:off x="0" y="0"/>
              <a:ext cx="1080120" cy="1080120"/>
              <a:chOff x="0" y="0"/>
              <a:chExt cx="1080120" cy="1080120"/>
            </a:xfrm>
          </p:grpSpPr>
          <p:sp>
            <p:nvSpPr>
              <p:cNvPr id="15" name="椭圆 32"/>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33"/>
              <p:cNvSpPr>
                <a:spLocks noChangeArrowheads="1"/>
              </p:cNvSpPr>
              <p:nvPr/>
            </p:nvSpPr>
            <p:spPr bwMode="auto">
              <a:xfrm>
                <a:off x="1" y="72008"/>
                <a:ext cx="1080119"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4" name="文本框 31"/>
            <p:cNvSpPr>
              <a:spLocks noChangeArrowheads="1"/>
            </p:cNvSpPr>
            <p:nvPr/>
          </p:nvSpPr>
          <p:spPr bwMode="auto">
            <a:xfrm>
              <a:off x="154414" y="303658"/>
              <a:ext cx="771295" cy="52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2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Humate</a:t>
              </a:r>
              <a:endParaRPr lang="en-US" altLang="zh-CN" sz="12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2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Fulvate</a:t>
              </a:r>
              <a:endParaRPr lang="en-US" altLang="zh-CN" sz="12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200" dirty="0" err="1"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2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acid</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Group 20"/>
          <p:cNvGrpSpPr/>
          <p:nvPr/>
        </p:nvGrpSpPr>
        <p:grpSpPr bwMode="auto">
          <a:xfrm>
            <a:off x="5795665" y="699071"/>
            <a:ext cx="1944687" cy="1944687"/>
            <a:chOff x="0" y="0"/>
            <a:chExt cx="1080120" cy="1080120"/>
          </a:xfrm>
        </p:grpSpPr>
        <p:grpSp>
          <p:nvGrpSpPr>
            <p:cNvPr id="18" name="Group 21"/>
            <p:cNvGrpSpPr/>
            <p:nvPr/>
          </p:nvGrpSpPr>
          <p:grpSpPr bwMode="auto">
            <a:xfrm>
              <a:off x="0" y="0"/>
              <a:ext cx="1080120" cy="1080120"/>
              <a:chOff x="0" y="0"/>
              <a:chExt cx="1080120" cy="1080120"/>
            </a:xfrm>
          </p:grpSpPr>
          <p:sp>
            <p:nvSpPr>
              <p:cNvPr id="20" name="椭圆 19"/>
              <p:cNvSpPr>
                <a:spLocks noChangeArrowheads="1"/>
              </p:cNvSpPr>
              <p:nvPr/>
            </p:nvSpPr>
            <p:spPr bwMode="auto">
              <a:xfrm>
                <a:off x="0" y="0"/>
                <a:ext cx="1080120" cy="1080120"/>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椭圆 20"/>
              <p:cNvSpPr>
                <a:spLocks noChangeArrowheads="1"/>
              </p:cNvSpPr>
              <p:nvPr/>
            </p:nvSpPr>
            <p:spPr bwMode="auto">
              <a:xfrm>
                <a:off x="0" y="72008"/>
                <a:ext cx="1080120" cy="936104"/>
              </a:xfrm>
              <a:prstGeom prst="ellipse">
                <a:avLst/>
              </a:prstGeom>
              <a:solidFill>
                <a:srgbClr val="282828"/>
              </a:solidFill>
              <a:ln w="19050">
                <a:solidFill>
                  <a:srgbClr val="FFFFFF"/>
                </a:solidFill>
                <a:miter lim="800000"/>
              </a:ln>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文本框 37"/>
            <p:cNvSpPr>
              <a:spLocks noChangeArrowheads="1"/>
            </p:cNvSpPr>
            <p:nvPr/>
          </p:nvSpPr>
          <p:spPr bwMode="auto">
            <a:xfrm>
              <a:off x="133974" y="320220"/>
              <a:ext cx="812170" cy="3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Sampling</a:t>
              </a:r>
            </a:p>
            <a:p>
              <a:pPr algn="ctr"/>
              <a:r>
                <a:rPr lang="en-US" altLang="zh-CN" sz="20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Inspection</a:t>
              </a:r>
              <a:endParaRPr lang="zh-CN" altLang="en-US" sz="2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22" name="直接连接符 13"/>
          <p:cNvCxnSpPr>
            <a:cxnSpLocks noChangeShapeType="1"/>
            <a:stCxn id="5" idx="7"/>
            <a:endCxn id="10" idx="3"/>
          </p:cNvCxnSpPr>
          <p:nvPr/>
        </p:nvCxnSpPr>
        <p:spPr bwMode="auto">
          <a:xfrm flipV="1">
            <a:off x="2028825" y="2470150"/>
            <a:ext cx="409575" cy="331788"/>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cxnSp>
        <p:nvCxnSpPr>
          <p:cNvPr id="23" name="直接连接符 17"/>
          <p:cNvCxnSpPr>
            <a:cxnSpLocks noChangeShapeType="1"/>
            <a:stCxn id="10" idx="5"/>
            <a:endCxn id="15" idx="1"/>
          </p:cNvCxnSpPr>
          <p:nvPr/>
        </p:nvCxnSpPr>
        <p:spPr bwMode="auto">
          <a:xfrm>
            <a:off x="3486150" y="2470150"/>
            <a:ext cx="889000" cy="368300"/>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cxnSp>
        <p:nvCxnSpPr>
          <p:cNvPr id="24" name="直接连接符 20"/>
          <p:cNvCxnSpPr>
            <a:cxnSpLocks noChangeShapeType="1"/>
            <a:stCxn id="15" idx="7"/>
            <a:endCxn id="20" idx="3"/>
          </p:cNvCxnSpPr>
          <p:nvPr/>
        </p:nvCxnSpPr>
        <p:spPr bwMode="auto">
          <a:xfrm flipV="1">
            <a:off x="5314268" y="2358965"/>
            <a:ext cx="766190" cy="478580"/>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5" name="椭圆 56"/>
          <p:cNvSpPr>
            <a:spLocks noChangeArrowheads="1"/>
          </p:cNvSpPr>
          <p:nvPr/>
        </p:nvSpPr>
        <p:spPr bwMode="auto">
          <a:xfrm>
            <a:off x="706438" y="2281238"/>
            <a:ext cx="434975" cy="434975"/>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6" name="直接连接符 23"/>
          <p:cNvCxnSpPr>
            <a:cxnSpLocks noChangeShapeType="1"/>
            <a:stCxn id="25" idx="5"/>
            <a:endCxn id="5" idx="1"/>
          </p:cNvCxnSpPr>
          <p:nvPr/>
        </p:nvCxnSpPr>
        <p:spPr bwMode="auto">
          <a:xfrm>
            <a:off x="1077913" y="2651125"/>
            <a:ext cx="185737" cy="150813"/>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7" name="椭圆 58"/>
          <p:cNvSpPr>
            <a:spLocks noChangeArrowheads="1"/>
          </p:cNvSpPr>
          <p:nvPr/>
        </p:nvSpPr>
        <p:spPr bwMode="auto">
          <a:xfrm>
            <a:off x="3486150" y="4010025"/>
            <a:ext cx="558800" cy="560388"/>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8" name="直接连接符 43"/>
          <p:cNvCxnSpPr>
            <a:cxnSpLocks noChangeShapeType="1"/>
            <a:stCxn id="27" idx="7"/>
            <a:endCxn id="15" idx="3"/>
          </p:cNvCxnSpPr>
          <p:nvPr/>
        </p:nvCxnSpPr>
        <p:spPr bwMode="auto">
          <a:xfrm flipV="1">
            <a:off x="3963988" y="3776663"/>
            <a:ext cx="411162" cy="315912"/>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29" name="椭圆 70"/>
          <p:cNvSpPr>
            <a:spLocks noChangeArrowheads="1"/>
          </p:cNvSpPr>
          <p:nvPr/>
        </p:nvSpPr>
        <p:spPr bwMode="auto">
          <a:xfrm>
            <a:off x="7886700" y="1570038"/>
            <a:ext cx="646113" cy="646112"/>
          </a:xfrm>
          <a:prstGeom prst="ellipse">
            <a:avLst/>
          </a:prstGeom>
          <a:solidFill>
            <a:srgbClr val="B05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0" name="直接连接符 72"/>
          <p:cNvCxnSpPr>
            <a:cxnSpLocks noChangeShapeType="1"/>
            <a:stCxn id="20" idx="6"/>
            <a:endCxn id="29" idx="1"/>
          </p:cNvCxnSpPr>
          <p:nvPr/>
        </p:nvCxnSpPr>
        <p:spPr bwMode="auto">
          <a:xfrm flipV="1">
            <a:off x="7740352" y="1664659"/>
            <a:ext cx="240969" cy="6756"/>
          </a:xfrm>
          <a:prstGeom prst="line">
            <a:avLst/>
          </a:prstGeom>
          <a:noFill/>
          <a:ln w="28575">
            <a:solidFill>
              <a:srgbClr val="B05C00"/>
            </a:solidFill>
            <a:miter lim="800000"/>
          </a:ln>
          <a:extLst>
            <a:ext uri="{909E8E84-426E-40DD-AFC4-6F175D3DCCD1}">
              <a14:hiddenFill xmlns:a14="http://schemas.microsoft.com/office/drawing/2010/main">
                <a:noFill/>
              </a14:hiddenFill>
            </a:ext>
          </a:extLst>
        </p:spPr>
      </p:cxnSp>
      <p:sp>
        <p:nvSpPr>
          <p:cNvPr id="31" name="矩形 76"/>
          <p:cNvSpPr>
            <a:spLocks noChangeArrowheads="1"/>
          </p:cNvSpPr>
          <p:nvPr/>
        </p:nvSpPr>
        <p:spPr bwMode="auto">
          <a:xfrm>
            <a:off x="871538" y="3733800"/>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Raw Material</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80"/>
          <p:cNvSpPr>
            <a:spLocks noChangeArrowheads="1"/>
          </p:cNvSpPr>
          <p:nvPr/>
        </p:nvSpPr>
        <p:spPr bwMode="auto">
          <a:xfrm>
            <a:off x="2216150" y="2716213"/>
            <a:ext cx="15494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100" dirty="0">
                <a:latin typeface="微软雅黑" panose="020B0503020204020204" pitchFamily="34" charset="-122"/>
                <a:ea typeface="微软雅黑" panose="020B0503020204020204" pitchFamily="34" charset="-122"/>
                <a:sym typeface="微软雅黑" panose="020B0503020204020204" pitchFamily="34" charset="-122"/>
              </a:rPr>
              <a:t>Raw </a:t>
            </a:r>
          </a:p>
          <a:p>
            <a:pPr algn="ct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Material </a:t>
            </a:r>
            <a:endParaRPr lang="en-US" altLang="zh-CN" sz="1100" dirty="0">
              <a:latin typeface="微软雅黑" panose="020B0503020204020204" pitchFamily="34" charset="-122"/>
              <a:ea typeface="微软雅黑" panose="020B0503020204020204" pitchFamily="34" charset="-122"/>
              <a:sym typeface="微软雅黑" panose="020B0503020204020204" pitchFamily="34" charset="-122"/>
            </a:endParaRPr>
          </a:p>
          <a:p>
            <a:pPr algn="ct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Inspection</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81"/>
          <p:cNvSpPr>
            <a:spLocks noChangeArrowheads="1"/>
          </p:cNvSpPr>
          <p:nvPr/>
        </p:nvSpPr>
        <p:spPr bwMode="auto">
          <a:xfrm>
            <a:off x="4148138" y="4010025"/>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Final Products</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82"/>
          <p:cNvSpPr>
            <a:spLocks noChangeArrowheads="1"/>
          </p:cNvSpPr>
          <p:nvPr/>
        </p:nvSpPr>
        <p:spPr bwMode="auto">
          <a:xfrm>
            <a:off x="6000750" y="2651970"/>
            <a:ext cx="1549400" cy="27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600"/>
              </a:lnSpc>
            </a:pPr>
            <a:r>
              <a:rPr lang="en-US" altLang="zh-CN" sz="110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During Producing</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TextBox 37"/>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45" name="矩形 44"/>
          <p:cNvSpPr/>
          <p:nvPr/>
        </p:nvSpPr>
        <p:spPr>
          <a:xfrm>
            <a:off x="1418536" y="144964"/>
            <a:ext cx="1762598"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Quality Control</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39" name="Picture 2" descr="C:\Users\JINGFENG-Graeme\Desktop\微信图片_20190619174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5"/>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animEffect transition="in" filter="fade">
                                      <p:cBhvr>
                                        <p:cTn id="45" dur="500"/>
                                        <p:tgtEl>
                                          <p:spTgt spid="29"/>
                                        </p:tgtEl>
                                      </p:cBhvr>
                                    </p:animEffect>
                                  </p:childTnLst>
                                </p:cTn>
                              </p:par>
                            </p:childTnLst>
                          </p:cTn>
                        </p:par>
                        <p:par>
                          <p:cTn id="46" fill="hold">
                            <p:stCondLst>
                              <p:cond delay="3500"/>
                            </p:stCondLst>
                            <p:childTnLst>
                              <p:par>
                                <p:cTn id="47" presetID="1"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childTnLst>
                          </p:cTn>
                        </p:par>
                        <p:par>
                          <p:cTn id="65" fill="hold">
                            <p:stCondLst>
                              <p:cond delay="4000"/>
                            </p:stCondLst>
                            <p:childTnLst>
                              <p:par>
                                <p:cTn id="66" presetID="53" presetClass="entr" presetSubtype="16"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childTnLst>
                          </p:cTn>
                        </p:par>
                        <p:par>
                          <p:cTn id="77" fill="hold">
                            <p:stCondLst>
                              <p:cond delay="5000"/>
                            </p:stCondLst>
                            <p:childTnLst>
                              <p:par>
                                <p:cTn id="78" presetID="53" presetClass="entr" presetSubtype="16"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等腰三角形 201"/>
          <p:cNvSpPr/>
          <p:nvPr/>
        </p:nvSpPr>
        <p:spPr>
          <a:xfrm>
            <a:off x="1679087" y="4373220"/>
            <a:ext cx="5835477" cy="286762"/>
          </a:xfrm>
          <a:prstGeom prst="triangle">
            <a:avLst/>
          </a:pr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solidFill>
            </a:endParaRPr>
          </a:p>
        </p:txBody>
      </p:sp>
      <p:sp>
        <p:nvSpPr>
          <p:cNvPr id="2" name="TextBox 1"/>
          <p:cNvSpPr txBox="1"/>
          <p:nvPr/>
        </p:nvSpPr>
        <p:spPr>
          <a:xfrm>
            <a:off x="1043608" y="1635646"/>
            <a:ext cx="184731" cy="369332"/>
          </a:xfrm>
          <a:prstGeom prst="rect">
            <a:avLst/>
          </a:prstGeom>
          <a:noFill/>
        </p:spPr>
        <p:txBody>
          <a:bodyPr wrap="none" rtlCol="0">
            <a:spAutoFit/>
          </a:bodyPr>
          <a:lstStyle/>
          <a:p>
            <a:endParaRPr lang="zh-CN" altLang="en-US" dirty="0"/>
          </a:p>
        </p:txBody>
      </p:sp>
      <p:sp>
        <p:nvSpPr>
          <p:cNvPr id="4" name="TextBox 3"/>
          <p:cNvSpPr txBox="1"/>
          <p:nvPr/>
        </p:nvSpPr>
        <p:spPr>
          <a:xfrm>
            <a:off x="467650" y="701348"/>
            <a:ext cx="8136798" cy="3808735"/>
          </a:xfrm>
          <a:prstGeom prst="rect">
            <a:avLst/>
          </a:prstGeom>
          <a:noFill/>
        </p:spPr>
        <p:txBody>
          <a:bodyPr wrap="square" rtlCol="0">
            <a:spAutoFit/>
          </a:bodyPr>
          <a:lstStyle/>
          <a:p>
            <a:r>
              <a:rPr lang="en-US" altLang="zh-CN" sz="1050" dirty="0" smtClean="0">
                <a:latin typeface="+mj-lt"/>
                <a:ea typeface="微软雅黑" panose="020B0503020204020204" pitchFamily="34" charset="-122"/>
              </a:rPr>
              <a:t>JINGFENG </a:t>
            </a:r>
            <a:r>
              <a:rPr lang="en-US" altLang="zh-CN" sz="1050" dirty="0">
                <a:latin typeface="+mj-lt"/>
                <a:ea typeface="微软雅黑" panose="020B0503020204020204" pitchFamily="34" charset="-122"/>
              </a:rPr>
              <a:t>focus on green </a:t>
            </a:r>
            <a:r>
              <a:rPr lang="en-US" altLang="zh-CN" sz="1050" dirty="0" smtClean="0">
                <a:latin typeface="+mj-lt"/>
                <a:ea typeface="微软雅黑" panose="020B0503020204020204" pitchFamily="34" charset="-122"/>
              </a:rPr>
              <a:t>agriculture , human health . We </a:t>
            </a:r>
            <a:r>
              <a:rPr lang="en-US" altLang="zh-CN" sz="1050" dirty="0">
                <a:latin typeface="+mj-lt"/>
                <a:ea typeface="微软雅黑" panose="020B0503020204020204" pitchFamily="34" charset="-122"/>
              </a:rPr>
              <a:t>are committed to humic acid products </a:t>
            </a:r>
            <a:r>
              <a:rPr lang="en-US" altLang="zh-CN" sz="1050" dirty="0" smtClean="0">
                <a:latin typeface="+mj-lt"/>
                <a:ea typeface="微软雅黑" panose="020B0503020204020204" pitchFamily="34" charset="-122"/>
              </a:rPr>
              <a:t>development , producing </a:t>
            </a:r>
            <a:r>
              <a:rPr lang="en-US" altLang="zh-CN" sz="1050" dirty="0">
                <a:latin typeface="+mj-lt"/>
                <a:ea typeface="微软雅黑" panose="020B0503020204020204" pitchFamily="34" charset="-122"/>
              </a:rPr>
              <a:t>and selling. We have achieved remarkable results on development and application of the agriculture humic acid </a:t>
            </a:r>
            <a:r>
              <a:rPr lang="en-US" altLang="zh-CN" sz="1050" dirty="0" smtClean="0">
                <a:latin typeface="+mj-lt"/>
                <a:ea typeface="微软雅黑" panose="020B0503020204020204" pitchFamily="34" charset="-122"/>
              </a:rPr>
              <a:t>series , feed </a:t>
            </a:r>
            <a:r>
              <a:rPr lang="en-US" altLang="zh-CN" sz="1050" dirty="0">
                <a:latin typeface="+mj-lt"/>
                <a:ea typeface="微软雅黑" panose="020B0503020204020204" pitchFamily="34" charset="-122"/>
              </a:rPr>
              <a:t>farming humic acid </a:t>
            </a:r>
            <a:r>
              <a:rPr lang="en-US" altLang="zh-CN" sz="1050" dirty="0" smtClean="0">
                <a:latin typeface="+mj-lt"/>
                <a:ea typeface="微软雅黑" panose="020B0503020204020204" pitchFamily="34" charset="-122"/>
              </a:rPr>
              <a:t>series , pharmaceutical </a:t>
            </a:r>
            <a:r>
              <a:rPr lang="en-US" altLang="zh-CN" sz="1050" dirty="0">
                <a:latin typeface="+mj-lt"/>
                <a:ea typeface="微软雅黑" panose="020B0503020204020204" pitchFamily="34" charset="-122"/>
              </a:rPr>
              <a:t>grade humic acid</a:t>
            </a:r>
            <a:r>
              <a:rPr lang="en-US" altLang="zh-CN" sz="1050" dirty="0" smtClean="0">
                <a:latin typeface="+mj-lt"/>
                <a:ea typeface="微软雅黑" panose="020B0503020204020204" pitchFamily="34" charset="-122"/>
              </a:rPr>
              <a:t>.</a:t>
            </a:r>
            <a:r>
              <a:rPr lang="en-US" altLang="zh-CN" sz="1050" dirty="0">
                <a:latin typeface="+mj-lt"/>
                <a:ea typeface="微软雅黑" panose="020B0503020204020204" pitchFamily="34" charset="-122"/>
              </a:rPr>
              <a:t> </a:t>
            </a:r>
            <a:endParaRPr lang="en-US" altLang="zh-CN" sz="1050" dirty="0" smtClean="0">
              <a:latin typeface="+mj-lt"/>
              <a:ea typeface="微软雅黑" panose="020B0503020204020204" pitchFamily="34" charset="-122"/>
            </a:endParaRPr>
          </a:p>
          <a:p>
            <a:endParaRPr lang="en-US" altLang="zh-CN" sz="1050" dirty="0" smtClean="0">
              <a:latin typeface="+mj-lt"/>
              <a:ea typeface="微软雅黑" panose="020B0503020204020204" pitchFamily="34" charset="-122"/>
            </a:endParaRPr>
          </a:p>
          <a:p>
            <a:r>
              <a:rPr lang="en-US" altLang="zh-CN" sz="1050" dirty="0"/>
              <a:t>We have a professional analytical laboratory that can conduct comprehensive analysis of different </a:t>
            </a:r>
            <a:r>
              <a:rPr lang="en-US" altLang="zh-CN" sz="1050" dirty="0" err="1"/>
              <a:t>humic</a:t>
            </a:r>
            <a:r>
              <a:rPr lang="en-US" altLang="zh-CN" sz="1050" dirty="0"/>
              <a:t> acid series products, and can provide a complete set of extraction plans for different </a:t>
            </a:r>
            <a:r>
              <a:rPr lang="en-US" altLang="zh-CN" sz="1050" dirty="0" err="1"/>
              <a:t>humic</a:t>
            </a:r>
            <a:r>
              <a:rPr lang="en-US" altLang="zh-CN" sz="1050" dirty="0"/>
              <a:t> acid raw materials. </a:t>
            </a:r>
            <a:endParaRPr lang="zh-CN" altLang="zh-CN" sz="1050" dirty="0"/>
          </a:p>
          <a:p>
            <a:r>
              <a:rPr lang="en-US" altLang="zh-CN" sz="1050" dirty="0"/>
              <a:t> </a:t>
            </a:r>
            <a:endParaRPr lang="zh-CN" altLang="zh-CN" sz="1050" dirty="0"/>
          </a:p>
          <a:p>
            <a:r>
              <a:rPr lang="en-US" altLang="zh-CN" sz="1050" dirty="0"/>
              <a:t>Regarding the application of </a:t>
            </a:r>
            <a:r>
              <a:rPr lang="en-US" altLang="zh-CN" sz="1050" dirty="0" err="1"/>
              <a:t>humic</a:t>
            </a:r>
            <a:r>
              <a:rPr lang="en-US" altLang="zh-CN" sz="1050" dirty="0"/>
              <a:t> acid in agriculture, we can analyze the soil quality, water quality and crop conditions in different regions, and then formulate fertilizers according to individual cases.</a:t>
            </a:r>
            <a:endParaRPr lang="zh-CN" altLang="zh-CN" sz="1050" dirty="0"/>
          </a:p>
          <a:p>
            <a:r>
              <a:rPr lang="en-US" altLang="zh-CN" sz="1050" dirty="0"/>
              <a:t> </a:t>
            </a:r>
            <a:endParaRPr lang="zh-CN" altLang="zh-CN" sz="1050" dirty="0"/>
          </a:p>
          <a:p>
            <a:r>
              <a:rPr lang="en-US" altLang="zh-CN" sz="1050" dirty="0"/>
              <a:t>We can make specific fertilization plans for crops planted in concentrated areas, and carry out three-in-one fertilization operations from base fertilizer, flush-release fertilizer, and foliar fertilizer.</a:t>
            </a:r>
            <a:endParaRPr lang="zh-CN" altLang="zh-CN" sz="1050" dirty="0"/>
          </a:p>
          <a:p>
            <a:r>
              <a:rPr lang="en-US" altLang="zh-CN" sz="1050" dirty="0"/>
              <a:t> </a:t>
            </a:r>
            <a:endParaRPr lang="zh-CN" altLang="zh-CN" sz="1050" dirty="0"/>
          </a:p>
          <a:p>
            <a:r>
              <a:rPr lang="en-US" altLang="zh-CN" sz="1050" dirty="0"/>
              <a:t>At the same time, we can come up with very effective plans for improving soil, such as saline-alkali soil, heavy metal-contaminated soil, and windbreak and sand fixation.</a:t>
            </a:r>
            <a:endParaRPr lang="zh-CN" altLang="zh-CN" sz="1050" dirty="0"/>
          </a:p>
          <a:p>
            <a:r>
              <a:rPr lang="en-US" altLang="zh-CN" sz="1050" dirty="0"/>
              <a:t> </a:t>
            </a:r>
            <a:endParaRPr lang="zh-CN" altLang="zh-CN" sz="1050" dirty="0"/>
          </a:p>
          <a:p>
            <a:r>
              <a:rPr lang="en-US" altLang="zh-CN" sz="1050" dirty="0"/>
              <a:t>For the application of </a:t>
            </a:r>
            <a:r>
              <a:rPr lang="en-US" altLang="zh-CN" sz="1050" dirty="0" err="1"/>
              <a:t>humic</a:t>
            </a:r>
            <a:r>
              <a:rPr lang="en-US" altLang="zh-CN" sz="1050" dirty="0"/>
              <a:t> acid in animal feed and aquaculture, we have formulated feed-grade sodium </a:t>
            </a:r>
            <a:r>
              <a:rPr lang="en-US" altLang="zh-CN" sz="1050" dirty="0" err="1"/>
              <a:t>humate</a:t>
            </a:r>
            <a:r>
              <a:rPr lang="en-US" altLang="zh-CN" sz="1050" dirty="0"/>
              <a:t>, and are also developing a series of formulas that can be used for each animal.</a:t>
            </a:r>
            <a:endParaRPr lang="zh-CN" altLang="zh-CN" sz="1050" dirty="0"/>
          </a:p>
          <a:p>
            <a:r>
              <a:rPr lang="en-US" altLang="zh-CN" sz="1050" dirty="0"/>
              <a:t> </a:t>
            </a:r>
            <a:endParaRPr lang="zh-CN" altLang="zh-CN" sz="1050" dirty="0"/>
          </a:p>
          <a:p>
            <a:r>
              <a:rPr lang="en-US" altLang="zh-CN" sz="1050" dirty="0"/>
              <a:t>We have also made a series of new progress in industrial applications. At the same time, our R&amp;D team has made new progress in new fields of </a:t>
            </a:r>
            <a:r>
              <a:rPr lang="en-US" altLang="zh-CN" sz="1050" dirty="0" err="1"/>
              <a:t>humic</a:t>
            </a:r>
            <a:r>
              <a:rPr lang="en-US" altLang="zh-CN" sz="1050" dirty="0"/>
              <a:t> acid, such as food, medicine and other industries, and developed some medical </a:t>
            </a:r>
            <a:r>
              <a:rPr lang="en-US" altLang="zh-CN" sz="1050" dirty="0" err="1"/>
              <a:t>humic</a:t>
            </a:r>
            <a:r>
              <a:rPr lang="en-US" altLang="zh-CN" sz="1050" dirty="0"/>
              <a:t> acid products with good therapeutic effects.</a:t>
            </a:r>
            <a:endParaRPr lang="zh-CN" altLang="zh-CN" sz="1050" dirty="0"/>
          </a:p>
          <a:p>
            <a:r>
              <a:rPr lang="en-US" altLang="zh-CN" sz="1050" dirty="0"/>
              <a:t> </a:t>
            </a:r>
            <a:endParaRPr lang="zh-CN" altLang="zh-CN" sz="1050" dirty="0"/>
          </a:p>
          <a:p>
            <a:r>
              <a:rPr lang="en-US" altLang="zh-CN" sz="1050" dirty="0"/>
              <a:t>We are also actively communicating with well-known </a:t>
            </a:r>
            <a:r>
              <a:rPr lang="en-US" altLang="zh-CN" sz="1050" dirty="0" err="1"/>
              <a:t>humic</a:t>
            </a:r>
            <a:r>
              <a:rPr lang="en-US" altLang="zh-CN" sz="1050" dirty="0"/>
              <a:t> acid experts at home and abroad, and have achieved a series of fruitful research</a:t>
            </a:r>
            <a:r>
              <a:rPr lang="en-US" altLang="zh-CN" sz="1050" dirty="0" smtClean="0"/>
              <a:t>.</a:t>
            </a:r>
            <a:endParaRPr lang="zh-CN" altLang="zh-CN" sz="1050" dirty="0"/>
          </a:p>
        </p:txBody>
      </p:sp>
      <p:sp>
        <p:nvSpPr>
          <p:cNvPr id="3" name="TextBox 2"/>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8" name="矩形 7"/>
          <p:cNvSpPr/>
          <p:nvPr/>
        </p:nvSpPr>
        <p:spPr>
          <a:xfrm>
            <a:off x="1418536" y="144964"/>
            <a:ext cx="1787669"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About </a:t>
            </a:r>
            <a:r>
              <a:rPr lang="en-US" altLang="zh-CN" sz="1600" b="1" i="1" dirty="0" err="1" smtClean="0">
                <a:solidFill>
                  <a:srgbClr val="F36C00"/>
                </a:solidFill>
                <a:latin typeface="微软雅黑" panose="020B0503020204020204" pitchFamily="34" charset="-122"/>
                <a:ea typeface="微软雅黑" panose="020B0503020204020204" pitchFamily="34" charset="-122"/>
              </a:rPr>
              <a:t>Jingfeng</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050" name="Picture 2" descr="C:\Users\JINGFENG-Graeme\Desktop\微信图片_20190619174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5"/>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C:\Users\hp\Desktop\纸箱装.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3796" y="1290230"/>
            <a:ext cx="1501200" cy="2001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hp\Desktop\DSC009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5095484" y="1162676"/>
            <a:ext cx="1482024" cy="2008277"/>
          </a:xfrm>
          <a:prstGeom prst="rect">
            <a:avLst/>
          </a:prstGeom>
          <a:noFill/>
          <a:effectLst>
            <a:outerShdw blurRad="50800" dist="38100" dir="5400000" algn="t"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46" name="Picture 2" descr="C:\Users\hp\Desktop\QQ图片201712121616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0000">
            <a:off x="2348611" y="1168871"/>
            <a:ext cx="1494705" cy="19996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9" name="Picture 5" descr="C:\Users\hp\Desktop\6853F50B109A1E25070D939999EC12D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00000">
            <a:off x="1332004" y="1145039"/>
            <a:ext cx="1494703" cy="19499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7" name="Picture 3" descr="C:\Users\hp\Desktop\QQ图片2017120112175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200000">
            <a:off x="294773" y="1036622"/>
            <a:ext cx="1482024" cy="20023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8" name="组合 127"/>
          <p:cNvGrpSpPr/>
          <p:nvPr/>
        </p:nvGrpSpPr>
        <p:grpSpPr>
          <a:xfrm>
            <a:off x="1009255" y="3352266"/>
            <a:ext cx="4253941" cy="371612"/>
            <a:chOff x="5182386" y="2772098"/>
            <a:chExt cx="3505619" cy="371612"/>
          </a:xfrm>
          <a:solidFill>
            <a:srgbClr val="E74C2E"/>
          </a:solidFill>
        </p:grpSpPr>
        <p:sp>
          <p:nvSpPr>
            <p:cNvPr id="129" name="Freeform 60"/>
            <p:cNvSpPr/>
            <p:nvPr/>
          </p:nvSpPr>
          <p:spPr bwMode="auto">
            <a:xfrm>
              <a:off x="5182386" y="2772098"/>
              <a:ext cx="345953" cy="371612"/>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grpFill/>
            <a:ln>
              <a:noFill/>
            </a:ln>
          </p:spPr>
          <p:txBody>
            <a:bodyPr vert="horz" wrap="square" lIns="68580" tIns="34290" rIns="68580" bIns="34290" numCol="1" anchor="t" anchorCtr="0" compatLnSpc="1"/>
            <a:lstStyle/>
            <a:p>
              <a:endParaRPr lang="zh-CN" altLang="en-US"/>
            </a:p>
          </p:txBody>
        </p:sp>
        <p:sp>
          <p:nvSpPr>
            <p:cNvPr id="130" name="圆角矩形 129"/>
            <p:cNvSpPr/>
            <p:nvPr/>
          </p:nvSpPr>
          <p:spPr>
            <a:xfrm>
              <a:off x="5598626" y="2871397"/>
              <a:ext cx="3089379" cy="272313"/>
            </a:xfrm>
            <a:prstGeom prst="roundRect">
              <a:avLst>
                <a:gd name="adj" fmla="val 99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400" b="1" dirty="0" smtClean="0">
                  <a:latin typeface="微软雅黑" panose="020B0503020204020204" pitchFamily="34" charset="-122"/>
                  <a:ea typeface="微软雅黑" panose="020B0503020204020204" pitchFamily="34" charset="-122"/>
                  <a:cs typeface="Arial Unicode MS" pitchFamily="34" charset="-122"/>
                </a:rPr>
                <a:t>According to customers’ demand</a:t>
              </a:r>
              <a:endParaRPr lang="zh-CN" altLang="en-US" sz="1400" b="1" dirty="0">
                <a:latin typeface="微软雅黑" panose="020B0503020204020204" pitchFamily="34" charset="-122"/>
                <a:ea typeface="微软雅黑" panose="020B0503020204020204" pitchFamily="34" charset="-122"/>
                <a:cs typeface="Arial Unicode MS" pitchFamily="34" charset="-122"/>
              </a:endParaRPr>
            </a:p>
          </p:txBody>
        </p:sp>
      </p:grpSp>
      <p:sp>
        <p:nvSpPr>
          <p:cNvPr id="136" name="矩形 135"/>
          <p:cNvSpPr/>
          <p:nvPr/>
        </p:nvSpPr>
        <p:spPr>
          <a:xfrm>
            <a:off x="1418536" y="144964"/>
            <a:ext cx="2685928"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Final Product  Condition</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sp>
        <p:nvSpPr>
          <p:cNvPr id="133" name="TextBox 132"/>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graphicFrame>
        <p:nvGraphicFramePr>
          <p:cNvPr id="2" name="表格 1"/>
          <p:cNvGraphicFramePr>
            <a:graphicFrameLocks noGrp="1"/>
          </p:cNvGraphicFramePr>
          <p:nvPr/>
        </p:nvGraphicFramePr>
        <p:xfrm>
          <a:off x="1043608" y="3774286"/>
          <a:ext cx="6966764" cy="741680"/>
        </p:xfrm>
        <a:graphic>
          <a:graphicData uri="http://schemas.openxmlformats.org/drawingml/2006/table">
            <a:tbl>
              <a:tblPr firstRow="1" bandRow="1">
                <a:tableStyleId>{D7AC3CCA-C797-4891-BE02-D94E43425B78}</a:tableStyleId>
              </a:tblPr>
              <a:tblGrid>
                <a:gridCol w="3483382">
                  <a:extLst>
                    <a:ext uri="{9D8B030D-6E8A-4147-A177-3AD203B41FA5}">
                      <a16:colId xmlns:a16="http://schemas.microsoft.com/office/drawing/2014/main" val="20000"/>
                    </a:ext>
                  </a:extLst>
                </a:gridCol>
                <a:gridCol w="3483382">
                  <a:extLst>
                    <a:ext uri="{9D8B030D-6E8A-4147-A177-3AD203B41FA5}">
                      <a16:colId xmlns:a16="http://schemas.microsoft.com/office/drawing/2014/main" val="20001"/>
                    </a:ext>
                  </a:extLst>
                </a:gridCol>
              </a:tblGrid>
              <a:tr h="370840">
                <a:tc>
                  <a:txBody>
                    <a:bodyPr/>
                    <a:lstStyle/>
                    <a:p>
                      <a:pPr marL="171450" indent="-171450">
                        <a:buFont typeface="Arial" panose="020B0604020202020204" pitchFamily="34" charset="0"/>
                        <a:buChar char="•"/>
                      </a:pPr>
                      <a:r>
                        <a:rPr lang="en-US" altLang="zh-CN" sz="1200" b="1" dirty="0" smtClean="0"/>
                        <a:t>25kg woven bags with inner liner.</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smtClean="0"/>
                        <a:t>Color printing PP bags with inner liner or PE bags.</a:t>
                      </a:r>
                      <a:endParaRPr lang="zh-CN" altLang="en-US" sz="1200" dirty="0" smtClean="0"/>
                    </a:p>
                  </a:txBody>
                  <a:tcPr/>
                </a:tc>
                <a:extLst>
                  <a:ext uri="{0D108BD9-81ED-4DB2-BD59-A6C34878D82A}">
                    <a16:rowId xmlns:a16="http://schemas.microsoft.com/office/drawing/2014/main" val="10000"/>
                  </a:ext>
                </a:extLst>
              </a:tr>
              <a:tr h="370840">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smtClean="0"/>
                        <a:t>1MT,1.1MT jumbo bags with discharge hole.</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dirty="0" smtClean="0"/>
                        <a:t>According to customers’ requirement.</a:t>
                      </a:r>
                    </a:p>
                  </a:txBody>
                  <a:tcPr/>
                </a:tc>
                <a:extLst>
                  <a:ext uri="{0D108BD9-81ED-4DB2-BD59-A6C34878D82A}">
                    <a16:rowId xmlns:a16="http://schemas.microsoft.com/office/drawing/2014/main" val="10001"/>
                  </a:ext>
                </a:extLst>
              </a:tr>
            </a:tbl>
          </a:graphicData>
        </a:graphic>
      </p:graphicFrame>
      <p:pic>
        <p:nvPicPr>
          <p:cNvPr id="6150" name="Picture 6" descr="C:\Users\hp\Desktop\IMG_11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00000">
            <a:off x="6248627" y="1108629"/>
            <a:ext cx="1482023" cy="2002348"/>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6151" name="Picture 7" descr="C:\Users\hp\Desktop\25704148410031664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00000">
            <a:off x="7316450" y="1039500"/>
            <a:ext cx="1494703" cy="20023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2" descr="C:\Users\JINGFENG-Graeme\Desktop\微信图片_20190619174825.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微云同步助手\470688841\同步文件夹2\景丰腐植酸\景丰-定稿-0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12"/>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left)">
                                      <p:cBhvr>
                                        <p:cTn id="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32"/>
          <p:cNvSpPr/>
          <p:nvPr/>
        </p:nvSpPr>
        <p:spPr>
          <a:xfrm>
            <a:off x="3427747"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smtClean="0">
                <a:solidFill>
                  <a:srgbClr val="FFFFFF"/>
                </a:solidFill>
                <a:latin typeface="Arial Narrow" panose="020B0606020202030204" pitchFamily="34" charset="0"/>
                <a:cs typeface="Arial" panose="020B0604020202020204" pitchFamily="34" charset="0"/>
              </a:rPr>
              <a:t>201</a:t>
            </a:r>
            <a:r>
              <a:rPr lang="en-US" altLang="zh-CN" dirty="0" smtClean="0">
                <a:solidFill>
                  <a:srgbClr val="FFFFFF"/>
                </a:solidFill>
                <a:latin typeface="Arial Narrow" panose="020B0606020202030204" pitchFamily="34" charset="0"/>
                <a:cs typeface="Arial" panose="020B0604020202020204" pitchFamily="34" charset="0"/>
              </a:rPr>
              <a:t>5</a:t>
            </a:r>
            <a:endParaRPr lang="en-US" dirty="0">
              <a:solidFill>
                <a:srgbClr val="FFFFFF"/>
              </a:solidFill>
              <a:latin typeface="Arial Narrow" panose="020B0606020202030204" pitchFamily="34" charset="0"/>
              <a:cs typeface="Arial" panose="020B0604020202020204" pitchFamily="34" charset="0"/>
            </a:endParaRPr>
          </a:p>
        </p:txBody>
      </p:sp>
      <p:sp>
        <p:nvSpPr>
          <p:cNvPr id="44" name="Rectangle 36"/>
          <p:cNvSpPr/>
          <p:nvPr/>
        </p:nvSpPr>
        <p:spPr>
          <a:xfrm>
            <a:off x="5044189"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smtClean="0">
                <a:solidFill>
                  <a:srgbClr val="FFFFFF"/>
                </a:solidFill>
                <a:latin typeface="Arial Narrow" panose="020B0606020202030204" pitchFamily="34" charset="0"/>
                <a:cs typeface="Arial" panose="020B0604020202020204" pitchFamily="34" charset="0"/>
              </a:rPr>
              <a:t>201</a:t>
            </a:r>
            <a:r>
              <a:rPr lang="en-US" altLang="zh-CN" dirty="0" smtClean="0">
                <a:solidFill>
                  <a:srgbClr val="FFFFFF"/>
                </a:solidFill>
                <a:latin typeface="Arial Narrow" panose="020B0606020202030204" pitchFamily="34" charset="0"/>
                <a:cs typeface="Arial" panose="020B0604020202020204" pitchFamily="34" charset="0"/>
              </a:rPr>
              <a:t>6</a:t>
            </a:r>
            <a:endParaRPr lang="en-US" dirty="0">
              <a:solidFill>
                <a:srgbClr val="FFFFFF"/>
              </a:solidFill>
              <a:latin typeface="Arial Narrow" panose="020B0606020202030204" pitchFamily="34" charset="0"/>
              <a:cs typeface="Arial" panose="020B0604020202020204" pitchFamily="34" charset="0"/>
            </a:endParaRPr>
          </a:p>
        </p:txBody>
      </p:sp>
      <p:sp>
        <p:nvSpPr>
          <p:cNvPr id="45" name="Rectangle 37"/>
          <p:cNvSpPr/>
          <p:nvPr/>
        </p:nvSpPr>
        <p:spPr>
          <a:xfrm>
            <a:off x="6660631" y="2532588"/>
            <a:ext cx="1617808" cy="3524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dirty="0" smtClean="0">
                <a:solidFill>
                  <a:srgbClr val="FFFFFF"/>
                </a:solidFill>
                <a:latin typeface="Arial Narrow" panose="020B0606020202030204" pitchFamily="34" charset="0"/>
                <a:cs typeface="Arial" panose="020B0604020202020204" pitchFamily="34" charset="0"/>
              </a:rPr>
              <a:t>201</a:t>
            </a:r>
            <a:r>
              <a:rPr lang="en-US" altLang="zh-CN" dirty="0" smtClean="0">
                <a:solidFill>
                  <a:srgbClr val="FFFFFF"/>
                </a:solidFill>
                <a:latin typeface="Arial Narrow" panose="020B0606020202030204" pitchFamily="34" charset="0"/>
                <a:cs typeface="Arial" panose="020B0604020202020204" pitchFamily="34" charset="0"/>
              </a:rPr>
              <a:t>7</a:t>
            </a:r>
            <a:endParaRPr lang="en-US" dirty="0">
              <a:solidFill>
                <a:srgbClr val="FFFFFF"/>
              </a:solidFill>
              <a:latin typeface="Arial Narrow" panose="020B0606020202030204" pitchFamily="34" charset="0"/>
              <a:cs typeface="Arial" panose="020B0604020202020204" pitchFamily="34" charset="0"/>
            </a:endParaRPr>
          </a:p>
        </p:txBody>
      </p:sp>
      <p:graphicFrame>
        <p:nvGraphicFramePr>
          <p:cNvPr id="2" name="图表 1"/>
          <p:cNvGraphicFramePr/>
          <p:nvPr/>
        </p:nvGraphicFramePr>
        <p:xfrm>
          <a:off x="539552" y="843557"/>
          <a:ext cx="8280920" cy="3787933"/>
        </p:xfrm>
        <a:graphic>
          <a:graphicData uri="http://schemas.openxmlformats.org/drawingml/2006/chart">
            <c:chart xmlns:c="http://schemas.openxmlformats.org/drawingml/2006/chart" xmlns:r="http://schemas.openxmlformats.org/officeDocument/2006/relationships" r:id="rId3"/>
          </a:graphicData>
        </a:graphic>
      </p:graphicFrame>
      <p:sp>
        <p:nvSpPr>
          <p:cNvPr id="54" name="矩形 53"/>
          <p:cNvSpPr/>
          <p:nvPr/>
        </p:nvSpPr>
        <p:spPr>
          <a:xfrm>
            <a:off x="1418536" y="144964"/>
            <a:ext cx="2102948"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Sales Performance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8" name="Picture 2" descr="C:\Users\JINGFENG-Graeme\Desktop\微信图片_20190619174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6"/>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4763" y="1838374"/>
            <a:ext cx="9150351" cy="993775"/>
          </a:xfrm>
          <a:custGeom>
            <a:avLst/>
            <a:gdLst>
              <a:gd name="connsiteX0" fmla="*/ 7303830 w 9151146"/>
              <a:gd name="connsiteY0" fmla="*/ 667863 h 993775"/>
              <a:gd name="connsiteX1" fmla="*/ 7438150 w 9151146"/>
              <a:gd name="connsiteY1" fmla="*/ 667863 h 993775"/>
              <a:gd name="connsiteX2" fmla="*/ 7414144 w 9151146"/>
              <a:gd name="connsiteY2" fmla="*/ 764663 h 993775"/>
              <a:gd name="connsiteX3" fmla="*/ 7813204 w 9151146"/>
              <a:gd name="connsiteY3" fmla="*/ 869949 h 993775"/>
              <a:gd name="connsiteX4" fmla="*/ 9151146 w 9151146"/>
              <a:gd name="connsiteY4" fmla="*/ 869949 h 993775"/>
              <a:gd name="connsiteX5" fmla="*/ 9151146 w 9151146"/>
              <a:gd name="connsiteY5" fmla="*/ 991394 h 993775"/>
              <a:gd name="connsiteX6" fmla="*/ 7764196 w 9151146"/>
              <a:gd name="connsiteY6" fmla="*/ 991394 h 993775"/>
              <a:gd name="connsiteX7" fmla="*/ 7763946 w 9151146"/>
              <a:gd name="connsiteY7" fmla="*/ 991866 h 993775"/>
              <a:gd name="connsiteX8" fmla="*/ 7351270 w 9151146"/>
              <a:gd name="connsiteY8" fmla="*/ 860699 h 993775"/>
              <a:gd name="connsiteX9" fmla="*/ 6947740 w 9151146"/>
              <a:gd name="connsiteY9" fmla="*/ 992821 h 993775"/>
              <a:gd name="connsiteX10" fmla="*/ 6885819 w 9151146"/>
              <a:gd name="connsiteY10" fmla="*/ 867572 h 993775"/>
              <a:gd name="connsiteX11" fmla="*/ 7204757 w 9151146"/>
              <a:gd name="connsiteY11" fmla="*/ 810867 h 993775"/>
              <a:gd name="connsiteX12" fmla="*/ 7303830 w 9151146"/>
              <a:gd name="connsiteY12" fmla="*/ 667863 h 993775"/>
              <a:gd name="connsiteX13" fmla="*/ 6987940 w 9151146"/>
              <a:gd name="connsiteY13" fmla="*/ 541660 h 993775"/>
              <a:gd name="connsiteX14" fmla="*/ 7753086 w 9151146"/>
              <a:gd name="connsiteY14" fmla="*/ 541660 h 993775"/>
              <a:gd name="connsiteX15" fmla="*/ 7753086 w 9151146"/>
              <a:gd name="connsiteY15" fmla="*/ 812013 h 993775"/>
              <a:gd name="connsiteX16" fmla="*/ 7623530 w 9151146"/>
              <a:gd name="connsiteY16" fmla="*/ 812013 h 993775"/>
              <a:gd name="connsiteX17" fmla="*/ 7623530 w 9151146"/>
              <a:gd name="connsiteY17" fmla="*/ 648961 h 993775"/>
              <a:gd name="connsiteX18" fmla="*/ 7117306 w 9151146"/>
              <a:gd name="connsiteY18" fmla="*/ 648961 h 993775"/>
              <a:gd name="connsiteX19" fmla="*/ 7117306 w 9151146"/>
              <a:gd name="connsiteY19" fmla="*/ 812013 h 993775"/>
              <a:gd name="connsiteX20" fmla="*/ 6987940 w 9151146"/>
              <a:gd name="connsiteY20" fmla="*/ 812013 h 993775"/>
              <a:gd name="connsiteX21" fmla="*/ 6987940 w 9151146"/>
              <a:gd name="connsiteY21" fmla="*/ 541660 h 993775"/>
              <a:gd name="connsiteX22" fmla="*/ 5258360 w 9151146"/>
              <a:gd name="connsiteY22" fmla="*/ 501756 h 993775"/>
              <a:gd name="connsiteX23" fmla="*/ 5258360 w 9151146"/>
              <a:gd name="connsiteY23" fmla="*/ 561517 h 993775"/>
              <a:gd name="connsiteX24" fmla="*/ 5368102 w 9151146"/>
              <a:gd name="connsiteY24" fmla="*/ 561517 h 993775"/>
              <a:gd name="connsiteX25" fmla="*/ 5368102 w 9151146"/>
              <a:gd name="connsiteY25" fmla="*/ 501756 h 993775"/>
              <a:gd name="connsiteX26" fmla="*/ 5258360 w 9151146"/>
              <a:gd name="connsiteY26" fmla="*/ 501756 h 993775"/>
              <a:gd name="connsiteX27" fmla="*/ 4253725 w 9151146"/>
              <a:gd name="connsiteY27" fmla="*/ 501756 h 993775"/>
              <a:gd name="connsiteX28" fmla="*/ 4253725 w 9151146"/>
              <a:gd name="connsiteY28" fmla="*/ 561517 h 993775"/>
              <a:gd name="connsiteX29" fmla="*/ 4363467 w 9151146"/>
              <a:gd name="connsiteY29" fmla="*/ 561517 h 993775"/>
              <a:gd name="connsiteX30" fmla="*/ 4363467 w 9151146"/>
              <a:gd name="connsiteY30" fmla="*/ 501756 h 993775"/>
              <a:gd name="connsiteX31" fmla="*/ 4253725 w 9151146"/>
              <a:gd name="connsiteY31" fmla="*/ 501756 h 993775"/>
              <a:gd name="connsiteX32" fmla="*/ 7188944 w 9151146"/>
              <a:gd name="connsiteY32" fmla="*/ 359707 h 993775"/>
              <a:gd name="connsiteX33" fmla="*/ 7188944 w 9151146"/>
              <a:gd name="connsiteY33" fmla="*/ 414312 h 993775"/>
              <a:gd name="connsiteX34" fmla="*/ 7555894 w 9151146"/>
              <a:gd name="connsiteY34" fmla="*/ 414312 h 993775"/>
              <a:gd name="connsiteX35" fmla="*/ 7555894 w 9151146"/>
              <a:gd name="connsiteY35" fmla="*/ 359707 h 993775"/>
              <a:gd name="connsiteX36" fmla="*/ 7188944 w 9151146"/>
              <a:gd name="connsiteY36" fmla="*/ 359707 h 993775"/>
              <a:gd name="connsiteX37" fmla="*/ 5258360 w 9151146"/>
              <a:gd name="connsiteY37" fmla="*/ 356652 h 993775"/>
              <a:gd name="connsiteX38" fmla="*/ 5258360 w 9151146"/>
              <a:gd name="connsiteY38" fmla="*/ 416412 h 993775"/>
              <a:gd name="connsiteX39" fmla="*/ 5368102 w 9151146"/>
              <a:gd name="connsiteY39" fmla="*/ 416412 h 993775"/>
              <a:gd name="connsiteX40" fmla="*/ 5368102 w 9151146"/>
              <a:gd name="connsiteY40" fmla="*/ 356652 h 993775"/>
              <a:gd name="connsiteX41" fmla="*/ 5258360 w 9151146"/>
              <a:gd name="connsiteY41" fmla="*/ 356652 h 993775"/>
              <a:gd name="connsiteX42" fmla="*/ 4253725 w 9151146"/>
              <a:gd name="connsiteY42" fmla="*/ 356652 h 993775"/>
              <a:gd name="connsiteX43" fmla="*/ 4253725 w 9151146"/>
              <a:gd name="connsiteY43" fmla="*/ 416412 h 993775"/>
              <a:gd name="connsiteX44" fmla="*/ 4363467 w 9151146"/>
              <a:gd name="connsiteY44" fmla="*/ 416412 h 993775"/>
              <a:gd name="connsiteX45" fmla="*/ 4363467 w 9151146"/>
              <a:gd name="connsiteY45" fmla="*/ 356652 h 993775"/>
              <a:gd name="connsiteX46" fmla="*/ 4253725 w 9151146"/>
              <a:gd name="connsiteY46" fmla="*/ 356652 h 993775"/>
              <a:gd name="connsiteX47" fmla="*/ 7069294 w 9151146"/>
              <a:gd name="connsiteY47" fmla="*/ 278180 h 993775"/>
              <a:gd name="connsiteX48" fmla="*/ 7675543 w 9151146"/>
              <a:gd name="connsiteY48" fmla="*/ 278180 h 993775"/>
              <a:gd name="connsiteX49" fmla="*/ 7675543 w 9151146"/>
              <a:gd name="connsiteY49" fmla="*/ 495838 h 993775"/>
              <a:gd name="connsiteX50" fmla="*/ 7069294 w 9151146"/>
              <a:gd name="connsiteY50" fmla="*/ 495838 h 993775"/>
              <a:gd name="connsiteX51" fmla="*/ 7069294 w 9151146"/>
              <a:gd name="connsiteY51" fmla="*/ 278180 h 993775"/>
              <a:gd name="connsiteX52" fmla="*/ 6469905 w 9151146"/>
              <a:gd name="connsiteY52" fmla="*/ 237513 h 993775"/>
              <a:gd name="connsiteX53" fmla="*/ 6602319 w 9151146"/>
              <a:gd name="connsiteY53" fmla="*/ 237513 h 993775"/>
              <a:gd name="connsiteX54" fmla="*/ 6575265 w 9151146"/>
              <a:gd name="connsiteY54" fmla="*/ 588246 h 993775"/>
              <a:gd name="connsiteX55" fmla="*/ 6642520 w 9151146"/>
              <a:gd name="connsiteY55" fmla="*/ 588246 h 993775"/>
              <a:gd name="connsiteX56" fmla="*/ 6642520 w 9151146"/>
              <a:gd name="connsiteY56" fmla="*/ 808003 h 993775"/>
              <a:gd name="connsiteX57" fmla="*/ 6683673 w 9151146"/>
              <a:gd name="connsiteY57" fmla="*/ 852680 h 993775"/>
              <a:gd name="connsiteX58" fmla="*/ 6720635 w 9151146"/>
              <a:gd name="connsiteY58" fmla="*/ 832251 h 993775"/>
              <a:gd name="connsiteX59" fmla="*/ 6738734 w 9151146"/>
              <a:gd name="connsiteY59" fmla="*/ 694593 h 993775"/>
              <a:gd name="connsiteX60" fmla="*/ 6862385 w 9151146"/>
              <a:gd name="connsiteY60" fmla="*/ 747288 h 993775"/>
              <a:gd name="connsiteX61" fmla="*/ 6799512 w 9151146"/>
              <a:gd name="connsiteY61" fmla="*/ 942798 h 993775"/>
              <a:gd name="connsiteX62" fmla="*/ 6715109 w 9151146"/>
              <a:gd name="connsiteY62" fmla="*/ 968955 h 993775"/>
              <a:gd name="connsiteX63" fmla="*/ 6642520 w 9151146"/>
              <a:gd name="connsiteY63" fmla="*/ 968955 h 993775"/>
              <a:gd name="connsiteX64" fmla="*/ 6521918 w 9151146"/>
              <a:gd name="connsiteY64" fmla="*/ 848671 h 993775"/>
              <a:gd name="connsiteX65" fmla="*/ 6521918 w 9151146"/>
              <a:gd name="connsiteY65" fmla="*/ 746907 h 993775"/>
              <a:gd name="connsiteX66" fmla="*/ 6265853 w 9151146"/>
              <a:gd name="connsiteY66" fmla="*/ 993775 h 993775"/>
              <a:gd name="connsiteX67" fmla="*/ 6173639 w 9151146"/>
              <a:gd name="connsiteY67" fmla="*/ 873491 h 993775"/>
              <a:gd name="connsiteX68" fmla="*/ 6419797 w 9151146"/>
              <a:gd name="connsiteY68" fmla="*/ 656789 h 993775"/>
              <a:gd name="connsiteX69" fmla="*/ 6469905 w 9151146"/>
              <a:gd name="connsiteY69" fmla="*/ 237513 h 993775"/>
              <a:gd name="connsiteX70" fmla="*/ 5258360 w 9151146"/>
              <a:gd name="connsiteY70" fmla="*/ 211547 h 993775"/>
              <a:gd name="connsiteX71" fmla="*/ 5258360 w 9151146"/>
              <a:gd name="connsiteY71" fmla="*/ 271307 h 993775"/>
              <a:gd name="connsiteX72" fmla="*/ 5368102 w 9151146"/>
              <a:gd name="connsiteY72" fmla="*/ 271307 h 993775"/>
              <a:gd name="connsiteX73" fmla="*/ 5368102 w 9151146"/>
              <a:gd name="connsiteY73" fmla="*/ 211547 h 993775"/>
              <a:gd name="connsiteX74" fmla="*/ 5258360 w 9151146"/>
              <a:gd name="connsiteY74" fmla="*/ 211547 h 993775"/>
              <a:gd name="connsiteX75" fmla="*/ 4253725 w 9151146"/>
              <a:gd name="connsiteY75" fmla="*/ 211547 h 993775"/>
              <a:gd name="connsiteX76" fmla="*/ 4253725 w 9151146"/>
              <a:gd name="connsiteY76" fmla="*/ 271307 h 993775"/>
              <a:gd name="connsiteX77" fmla="*/ 4363467 w 9151146"/>
              <a:gd name="connsiteY77" fmla="*/ 271307 h 993775"/>
              <a:gd name="connsiteX78" fmla="*/ 4363467 w 9151146"/>
              <a:gd name="connsiteY78" fmla="*/ 211547 h 993775"/>
              <a:gd name="connsiteX79" fmla="*/ 4253725 w 9151146"/>
              <a:gd name="connsiteY79" fmla="*/ 211547 h 993775"/>
              <a:gd name="connsiteX80" fmla="*/ 5890139 w 9151146"/>
              <a:gd name="connsiteY80" fmla="*/ 91454 h 993775"/>
              <a:gd name="connsiteX81" fmla="*/ 6239370 w 9151146"/>
              <a:gd name="connsiteY81" fmla="*/ 91454 h 993775"/>
              <a:gd name="connsiteX82" fmla="*/ 6150014 w 9151146"/>
              <a:gd name="connsiteY82" fmla="*/ 560562 h 993775"/>
              <a:gd name="connsiteX83" fmla="*/ 6260899 w 9151146"/>
              <a:gd name="connsiteY83" fmla="*/ 772109 h 993775"/>
              <a:gd name="connsiteX84" fmla="*/ 6152110 w 9151146"/>
              <a:gd name="connsiteY84" fmla="*/ 845616 h 993775"/>
              <a:gd name="connsiteX85" fmla="*/ 6084855 w 9151146"/>
              <a:gd name="connsiteY85" fmla="*/ 703566 h 993775"/>
              <a:gd name="connsiteX86" fmla="*/ 5940056 w 9151146"/>
              <a:gd name="connsiteY86" fmla="*/ 914350 h 993775"/>
              <a:gd name="connsiteX87" fmla="*/ 5867466 w 9151146"/>
              <a:gd name="connsiteY87" fmla="*/ 785092 h 993775"/>
              <a:gd name="connsiteX88" fmla="*/ 6016647 w 9151146"/>
              <a:gd name="connsiteY88" fmla="*/ 565908 h 993775"/>
              <a:gd name="connsiteX89" fmla="*/ 5886138 w 9151146"/>
              <a:gd name="connsiteY89" fmla="*/ 316939 h 993775"/>
              <a:gd name="connsiteX90" fmla="*/ 5989211 w 9151146"/>
              <a:gd name="connsiteY90" fmla="*/ 267298 h 993775"/>
              <a:gd name="connsiteX91" fmla="*/ 6073995 w 9151146"/>
              <a:gd name="connsiteY91" fmla="*/ 420803 h 993775"/>
              <a:gd name="connsiteX92" fmla="*/ 6110766 w 9151146"/>
              <a:gd name="connsiteY92" fmla="*/ 216511 h 993775"/>
              <a:gd name="connsiteX93" fmla="*/ 5890139 w 9151146"/>
              <a:gd name="connsiteY93" fmla="*/ 216511 h 993775"/>
              <a:gd name="connsiteX94" fmla="*/ 5890139 w 9151146"/>
              <a:gd name="connsiteY94" fmla="*/ 91454 h 993775"/>
              <a:gd name="connsiteX95" fmla="*/ 6270807 w 9151146"/>
              <a:gd name="connsiteY95" fmla="*/ 46586 h 993775"/>
              <a:gd name="connsiteX96" fmla="*/ 6799512 w 9151146"/>
              <a:gd name="connsiteY96" fmla="*/ 46586 h 993775"/>
              <a:gd name="connsiteX97" fmla="*/ 6799512 w 9151146"/>
              <a:gd name="connsiteY97" fmla="*/ 652971 h 993775"/>
              <a:gd name="connsiteX98" fmla="*/ 6668050 w 9151146"/>
              <a:gd name="connsiteY98" fmla="*/ 652971 h 993775"/>
              <a:gd name="connsiteX99" fmla="*/ 6668050 w 9151146"/>
              <a:gd name="connsiteY99" fmla="*/ 175844 h 993775"/>
              <a:gd name="connsiteX100" fmla="*/ 6402268 w 9151146"/>
              <a:gd name="connsiteY100" fmla="*/ 175844 h 993775"/>
              <a:gd name="connsiteX101" fmla="*/ 6402268 w 9151146"/>
              <a:gd name="connsiteY101" fmla="*/ 658889 h 993775"/>
              <a:gd name="connsiteX102" fmla="*/ 6270807 w 9151146"/>
              <a:gd name="connsiteY102" fmla="*/ 658889 h 993775"/>
              <a:gd name="connsiteX103" fmla="*/ 6270807 w 9151146"/>
              <a:gd name="connsiteY103" fmla="*/ 46586 h 993775"/>
              <a:gd name="connsiteX104" fmla="*/ 4999247 w 9151146"/>
              <a:gd name="connsiteY104" fmla="*/ 17756 h 993775"/>
              <a:gd name="connsiteX105" fmla="*/ 5116038 w 9151146"/>
              <a:gd name="connsiteY105" fmla="*/ 188827 h 993775"/>
              <a:gd name="connsiteX106" fmla="*/ 5004200 w 9151146"/>
              <a:gd name="connsiteY106" fmla="*/ 258324 h 993775"/>
              <a:gd name="connsiteX107" fmla="*/ 4896173 w 9151146"/>
              <a:gd name="connsiteY107" fmla="*/ 80380 h 993775"/>
              <a:gd name="connsiteX108" fmla="*/ 4999247 w 9151146"/>
              <a:gd name="connsiteY108" fmla="*/ 17756 h 993775"/>
              <a:gd name="connsiteX109" fmla="*/ 3994611 w 9151146"/>
              <a:gd name="connsiteY109" fmla="*/ 17756 h 993775"/>
              <a:gd name="connsiteX110" fmla="*/ 4111403 w 9151146"/>
              <a:gd name="connsiteY110" fmla="*/ 188827 h 993775"/>
              <a:gd name="connsiteX111" fmla="*/ 3999565 w 9151146"/>
              <a:gd name="connsiteY111" fmla="*/ 258324 h 993775"/>
              <a:gd name="connsiteX112" fmla="*/ 3891728 w 9151146"/>
              <a:gd name="connsiteY112" fmla="*/ 80380 h 993775"/>
              <a:gd name="connsiteX113" fmla="*/ 3994611 w 9151146"/>
              <a:gd name="connsiteY113" fmla="*/ 17756 h 993775"/>
              <a:gd name="connsiteX114" fmla="*/ 5663415 w 9151146"/>
              <a:gd name="connsiteY114" fmla="*/ 16801 h 993775"/>
              <a:gd name="connsiteX115" fmla="*/ 5784207 w 9151146"/>
              <a:gd name="connsiteY115" fmla="*/ 16801 h 993775"/>
              <a:gd name="connsiteX116" fmla="*/ 5784207 w 9151146"/>
              <a:gd name="connsiteY116" fmla="*/ 194745 h 993775"/>
              <a:gd name="connsiteX117" fmla="*/ 5850891 w 9151146"/>
              <a:gd name="connsiteY117" fmla="*/ 194745 h 993775"/>
              <a:gd name="connsiteX118" fmla="*/ 5850891 w 9151146"/>
              <a:gd name="connsiteY118" fmla="*/ 322858 h 993775"/>
              <a:gd name="connsiteX119" fmla="*/ 5784207 w 9151146"/>
              <a:gd name="connsiteY119" fmla="*/ 322858 h 993775"/>
              <a:gd name="connsiteX120" fmla="*/ 5784207 w 9151146"/>
              <a:gd name="connsiteY120" fmla="*/ 818886 h 993775"/>
              <a:gd name="connsiteX121" fmla="*/ 5756200 w 9151146"/>
              <a:gd name="connsiteY121" fmla="*/ 931342 h 993775"/>
              <a:gd name="connsiteX122" fmla="*/ 5677133 w 9151146"/>
              <a:gd name="connsiteY122" fmla="*/ 973155 h 993775"/>
              <a:gd name="connsiteX123" fmla="*/ 5547766 w 9151146"/>
              <a:gd name="connsiteY123" fmla="*/ 976974 h 993775"/>
              <a:gd name="connsiteX124" fmla="*/ 5523189 w 9151146"/>
              <a:gd name="connsiteY124" fmla="*/ 848671 h 993775"/>
              <a:gd name="connsiteX125" fmla="*/ 5613497 w 9151146"/>
              <a:gd name="connsiteY125" fmla="*/ 851726 h 993775"/>
              <a:gd name="connsiteX126" fmla="*/ 5663415 w 9151146"/>
              <a:gd name="connsiteY126" fmla="*/ 796929 h 993775"/>
              <a:gd name="connsiteX127" fmla="*/ 5663415 w 9151146"/>
              <a:gd name="connsiteY127" fmla="*/ 322858 h 993775"/>
              <a:gd name="connsiteX128" fmla="*/ 5508518 w 9151146"/>
              <a:gd name="connsiteY128" fmla="*/ 322858 h 993775"/>
              <a:gd name="connsiteX129" fmla="*/ 5508518 w 9151146"/>
              <a:gd name="connsiteY129" fmla="*/ 194745 h 993775"/>
              <a:gd name="connsiteX130" fmla="*/ 5663415 w 9151146"/>
              <a:gd name="connsiteY130" fmla="*/ 194745 h 993775"/>
              <a:gd name="connsiteX131" fmla="*/ 5663415 w 9151146"/>
              <a:gd name="connsiteY131" fmla="*/ 16801 h 993775"/>
              <a:gd name="connsiteX132" fmla="*/ 4658780 w 9151146"/>
              <a:gd name="connsiteY132" fmla="*/ 16801 h 993775"/>
              <a:gd name="connsiteX133" fmla="*/ 4779572 w 9151146"/>
              <a:gd name="connsiteY133" fmla="*/ 16801 h 993775"/>
              <a:gd name="connsiteX134" fmla="*/ 4779572 w 9151146"/>
              <a:gd name="connsiteY134" fmla="*/ 194745 h 993775"/>
              <a:gd name="connsiteX135" fmla="*/ 4846256 w 9151146"/>
              <a:gd name="connsiteY135" fmla="*/ 194745 h 993775"/>
              <a:gd name="connsiteX136" fmla="*/ 4846256 w 9151146"/>
              <a:gd name="connsiteY136" fmla="*/ 322858 h 993775"/>
              <a:gd name="connsiteX137" fmla="*/ 4779572 w 9151146"/>
              <a:gd name="connsiteY137" fmla="*/ 322858 h 993775"/>
              <a:gd name="connsiteX138" fmla="*/ 4779572 w 9151146"/>
              <a:gd name="connsiteY138" fmla="*/ 818886 h 993775"/>
              <a:gd name="connsiteX139" fmla="*/ 4751565 w 9151146"/>
              <a:gd name="connsiteY139" fmla="*/ 931342 h 993775"/>
              <a:gd name="connsiteX140" fmla="*/ 4672497 w 9151146"/>
              <a:gd name="connsiteY140" fmla="*/ 973155 h 993775"/>
              <a:gd name="connsiteX141" fmla="*/ 4543131 w 9151146"/>
              <a:gd name="connsiteY141" fmla="*/ 976974 h 993775"/>
              <a:gd name="connsiteX142" fmla="*/ 4518554 w 9151146"/>
              <a:gd name="connsiteY142" fmla="*/ 848671 h 993775"/>
              <a:gd name="connsiteX143" fmla="*/ 4608862 w 9151146"/>
              <a:gd name="connsiteY143" fmla="*/ 851726 h 993775"/>
              <a:gd name="connsiteX144" fmla="*/ 4658780 w 9151146"/>
              <a:gd name="connsiteY144" fmla="*/ 796929 h 993775"/>
              <a:gd name="connsiteX145" fmla="*/ 4658780 w 9151146"/>
              <a:gd name="connsiteY145" fmla="*/ 322858 h 993775"/>
              <a:gd name="connsiteX146" fmla="*/ 4503883 w 9151146"/>
              <a:gd name="connsiteY146" fmla="*/ 322858 h 993775"/>
              <a:gd name="connsiteX147" fmla="*/ 4503883 w 9151146"/>
              <a:gd name="connsiteY147" fmla="*/ 194745 h 993775"/>
              <a:gd name="connsiteX148" fmla="*/ 4658780 w 9151146"/>
              <a:gd name="connsiteY148" fmla="*/ 194745 h 993775"/>
              <a:gd name="connsiteX149" fmla="*/ 4658780 w 9151146"/>
              <a:gd name="connsiteY149" fmla="*/ 16801 h 993775"/>
              <a:gd name="connsiteX150" fmla="*/ 7304783 w 9151146"/>
              <a:gd name="connsiteY150" fmla="*/ 11837 h 993775"/>
              <a:gd name="connsiteX151" fmla="*/ 7438150 w 9151146"/>
              <a:gd name="connsiteY151" fmla="*/ 11837 h 993775"/>
              <a:gd name="connsiteX152" fmla="*/ 7438150 w 9151146"/>
              <a:gd name="connsiteY152" fmla="*/ 128112 h 993775"/>
              <a:gd name="connsiteX153" fmla="*/ 7538175 w 9151146"/>
              <a:gd name="connsiteY153" fmla="*/ 128112 h 993775"/>
              <a:gd name="connsiteX154" fmla="*/ 7606954 w 9151146"/>
              <a:gd name="connsiteY154" fmla="*/ 15847 h 993775"/>
              <a:gd name="connsiteX155" fmla="*/ 7717839 w 9151146"/>
              <a:gd name="connsiteY155" fmla="*/ 63579 h 993775"/>
              <a:gd name="connsiteX156" fmla="*/ 7673066 w 9151146"/>
              <a:gd name="connsiteY156" fmla="*/ 128112 h 993775"/>
              <a:gd name="connsiteX157" fmla="*/ 7836536 w 9151146"/>
              <a:gd name="connsiteY157" fmla="*/ 128112 h 993775"/>
              <a:gd name="connsiteX158" fmla="*/ 7836536 w 9151146"/>
              <a:gd name="connsiteY158" fmla="*/ 348824 h 993775"/>
              <a:gd name="connsiteX159" fmla="*/ 7716887 w 9151146"/>
              <a:gd name="connsiteY159" fmla="*/ 348824 h 993775"/>
              <a:gd name="connsiteX160" fmla="*/ 7716887 w 9151146"/>
              <a:gd name="connsiteY160" fmla="*/ 231403 h 993775"/>
              <a:gd name="connsiteX161" fmla="*/ 7028141 w 9151146"/>
              <a:gd name="connsiteY161" fmla="*/ 231403 h 993775"/>
              <a:gd name="connsiteX162" fmla="*/ 7028141 w 9151146"/>
              <a:gd name="connsiteY162" fmla="*/ 348824 h 993775"/>
              <a:gd name="connsiteX163" fmla="*/ 6908492 w 9151146"/>
              <a:gd name="connsiteY163" fmla="*/ 348824 h 993775"/>
              <a:gd name="connsiteX164" fmla="*/ 6908492 w 9151146"/>
              <a:gd name="connsiteY164" fmla="*/ 128112 h 993775"/>
              <a:gd name="connsiteX165" fmla="*/ 7063960 w 9151146"/>
              <a:gd name="connsiteY165" fmla="*/ 128112 h 993775"/>
              <a:gd name="connsiteX166" fmla="*/ 7026236 w 9151146"/>
              <a:gd name="connsiteY166" fmla="*/ 65488 h 993775"/>
              <a:gd name="connsiteX167" fmla="*/ 7131024 w 9151146"/>
              <a:gd name="connsiteY167" fmla="*/ 16801 h 993775"/>
              <a:gd name="connsiteX168" fmla="*/ 7201709 w 9151146"/>
              <a:gd name="connsiteY168" fmla="*/ 128112 h 993775"/>
              <a:gd name="connsiteX169" fmla="*/ 7304783 w 9151146"/>
              <a:gd name="connsiteY169" fmla="*/ 128112 h 993775"/>
              <a:gd name="connsiteX170" fmla="*/ 7304783 w 9151146"/>
              <a:gd name="connsiteY170" fmla="*/ 11837 h 993775"/>
              <a:gd name="connsiteX171" fmla="*/ 5261218 w 9151146"/>
              <a:gd name="connsiteY171" fmla="*/ 0 h 993775"/>
              <a:gd name="connsiteX172" fmla="*/ 5404492 w 9151146"/>
              <a:gd name="connsiteY172" fmla="*/ 14892 h 993775"/>
              <a:gd name="connsiteX173" fmla="*/ 5361243 w 9151146"/>
              <a:gd name="connsiteY173" fmla="*/ 108255 h 993775"/>
              <a:gd name="connsiteX174" fmla="*/ 5485846 w 9151146"/>
              <a:gd name="connsiteY174" fmla="*/ 108255 h 993775"/>
              <a:gd name="connsiteX175" fmla="*/ 5485846 w 9151146"/>
              <a:gd name="connsiteY175" fmla="*/ 425767 h 993775"/>
              <a:gd name="connsiteX176" fmla="*/ 5579012 w 9151146"/>
              <a:gd name="connsiteY176" fmla="*/ 391591 h 993775"/>
              <a:gd name="connsiteX177" fmla="*/ 5659604 w 9151146"/>
              <a:gd name="connsiteY177" fmla="*/ 627959 h 993775"/>
              <a:gd name="connsiteX178" fmla="*/ 5551577 w 9151146"/>
              <a:gd name="connsiteY178" fmla="*/ 665763 h 993775"/>
              <a:gd name="connsiteX179" fmla="*/ 5485846 w 9151146"/>
              <a:gd name="connsiteY179" fmla="*/ 449061 h 993775"/>
              <a:gd name="connsiteX180" fmla="*/ 5485846 w 9151146"/>
              <a:gd name="connsiteY180" fmla="*/ 842752 h 993775"/>
              <a:gd name="connsiteX181" fmla="*/ 5459554 w 9151146"/>
              <a:gd name="connsiteY181" fmla="*/ 943561 h 993775"/>
              <a:gd name="connsiteX182" fmla="*/ 5385821 w 9151146"/>
              <a:gd name="connsiteY182" fmla="*/ 978310 h 993775"/>
              <a:gd name="connsiteX183" fmla="*/ 5266171 w 9151146"/>
              <a:gd name="connsiteY183" fmla="*/ 979456 h 993775"/>
              <a:gd name="connsiteX184" fmla="*/ 5243499 w 9151146"/>
              <a:gd name="connsiteY184" fmla="*/ 860699 h 993775"/>
              <a:gd name="connsiteX185" fmla="*/ 5327901 w 9151146"/>
              <a:gd name="connsiteY185" fmla="*/ 867572 h 993775"/>
              <a:gd name="connsiteX186" fmla="*/ 5368102 w 9151146"/>
              <a:gd name="connsiteY186" fmla="*/ 822896 h 993775"/>
              <a:gd name="connsiteX187" fmla="*/ 5368102 w 9151146"/>
              <a:gd name="connsiteY187" fmla="*/ 734305 h 993775"/>
              <a:gd name="connsiteX188" fmla="*/ 5153381 w 9151146"/>
              <a:gd name="connsiteY188" fmla="*/ 915304 h 993775"/>
              <a:gd name="connsiteX189" fmla="*/ 5117943 w 9151146"/>
              <a:gd name="connsiteY189" fmla="*/ 868145 h 993775"/>
              <a:gd name="connsiteX190" fmla="*/ 4980575 w 9151146"/>
              <a:gd name="connsiteY190" fmla="*/ 975828 h 993775"/>
              <a:gd name="connsiteX191" fmla="*/ 4910081 w 9151146"/>
              <a:gd name="connsiteY191" fmla="*/ 889529 h 993775"/>
              <a:gd name="connsiteX192" fmla="*/ 4941327 w 9151146"/>
              <a:gd name="connsiteY192" fmla="*/ 805903 h 993775"/>
              <a:gd name="connsiteX193" fmla="*/ 4941327 w 9151146"/>
              <a:gd name="connsiteY193" fmla="*/ 432259 h 993775"/>
              <a:gd name="connsiteX194" fmla="*/ 4875596 w 9151146"/>
              <a:gd name="connsiteY194" fmla="*/ 432259 h 993775"/>
              <a:gd name="connsiteX195" fmla="*/ 4875596 w 9151146"/>
              <a:gd name="connsiteY195" fmla="*/ 303001 h 993775"/>
              <a:gd name="connsiteX196" fmla="*/ 5060024 w 9151146"/>
              <a:gd name="connsiteY196" fmla="*/ 303001 h 993775"/>
              <a:gd name="connsiteX197" fmla="*/ 5060024 w 9151146"/>
              <a:gd name="connsiteY197" fmla="*/ 754353 h 993775"/>
              <a:gd name="connsiteX198" fmla="*/ 5140616 w 9151146"/>
              <a:gd name="connsiteY198" fmla="*/ 701657 h 993775"/>
              <a:gd name="connsiteX199" fmla="*/ 5147475 w 9151146"/>
              <a:gd name="connsiteY199" fmla="*/ 778219 h 993775"/>
              <a:gd name="connsiteX200" fmla="*/ 5299894 w 9151146"/>
              <a:gd name="connsiteY200" fmla="*/ 664808 h 993775"/>
              <a:gd name="connsiteX201" fmla="*/ 5096414 w 9151146"/>
              <a:gd name="connsiteY201" fmla="*/ 664808 h 993775"/>
              <a:gd name="connsiteX202" fmla="*/ 5096414 w 9151146"/>
              <a:gd name="connsiteY202" fmla="*/ 561517 h 993775"/>
              <a:gd name="connsiteX203" fmla="*/ 5140616 w 9151146"/>
              <a:gd name="connsiteY203" fmla="*/ 561517 h 993775"/>
              <a:gd name="connsiteX204" fmla="*/ 5140616 w 9151146"/>
              <a:gd name="connsiteY204" fmla="*/ 108255 h 993775"/>
              <a:gd name="connsiteX205" fmla="*/ 5232258 w 9151146"/>
              <a:gd name="connsiteY205" fmla="*/ 108255 h 993775"/>
              <a:gd name="connsiteX206" fmla="*/ 5261218 w 9151146"/>
              <a:gd name="connsiteY206" fmla="*/ 0 h 993775"/>
              <a:gd name="connsiteX207" fmla="*/ 4256583 w 9151146"/>
              <a:gd name="connsiteY207" fmla="*/ 0 h 993775"/>
              <a:gd name="connsiteX208" fmla="*/ 4399857 w 9151146"/>
              <a:gd name="connsiteY208" fmla="*/ 14892 h 993775"/>
              <a:gd name="connsiteX209" fmla="*/ 4356608 w 9151146"/>
              <a:gd name="connsiteY209" fmla="*/ 108255 h 993775"/>
              <a:gd name="connsiteX210" fmla="*/ 4481211 w 9151146"/>
              <a:gd name="connsiteY210" fmla="*/ 108255 h 993775"/>
              <a:gd name="connsiteX211" fmla="*/ 4481211 w 9151146"/>
              <a:gd name="connsiteY211" fmla="*/ 425767 h 993775"/>
              <a:gd name="connsiteX212" fmla="*/ 4574377 w 9151146"/>
              <a:gd name="connsiteY212" fmla="*/ 391591 h 993775"/>
              <a:gd name="connsiteX213" fmla="*/ 4654969 w 9151146"/>
              <a:gd name="connsiteY213" fmla="*/ 627959 h 993775"/>
              <a:gd name="connsiteX214" fmla="*/ 4546942 w 9151146"/>
              <a:gd name="connsiteY214" fmla="*/ 665763 h 993775"/>
              <a:gd name="connsiteX215" fmla="*/ 4481211 w 9151146"/>
              <a:gd name="connsiteY215" fmla="*/ 449061 h 993775"/>
              <a:gd name="connsiteX216" fmla="*/ 4481211 w 9151146"/>
              <a:gd name="connsiteY216" fmla="*/ 842752 h 993775"/>
              <a:gd name="connsiteX217" fmla="*/ 4455109 w 9151146"/>
              <a:gd name="connsiteY217" fmla="*/ 943561 h 993775"/>
              <a:gd name="connsiteX218" fmla="*/ 4381186 w 9151146"/>
              <a:gd name="connsiteY218" fmla="*/ 978310 h 993775"/>
              <a:gd name="connsiteX219" fmla="*/ 4261536 w 9151146"/>
              <a:gd name="connsiteY219" fmla="*/ 979456 h 993775"/>
              <a:gd name="connsiteX220" fmla="*/ 4238864 w 9151146"/>
              <a:gd name="connsiteY220" fmla="*/ 860699 h 993775"/>
              <a:gd name="connsiteX221" fmla="*/ 4323266 w 9151146"/>
              <a:gd name="connsiteY221" fmla="*/ 867572 h 993775"/>
              <a:gd name="connsiteX222" fmla="*/ 4363467 w 9151146"/>
              <a:gd name="connsiteY222" fmla="*/ 822896 h 993775"/>
              <a:gd name="connsiteX223" fmla="*/ 4363467 w 9151146"/>
              <a:gd name="connsiteY223" fmla="*/ 734305 h 993775"/>
              <a:gd name="connsiteX224" fmla="*/ 4148746 w 9151146"/>
              <a:gd name="connsiteY224" fmla="*/ 915304 h 993775"/>
              <a:gd name="connsiteX225" fmla="*/ 4113308 w 9151146"/>
              <a:gd name="connsiteY225" fmla="*/ 868145 h 993775"/>
              <a:gd name="connsiteX226" fmla="*/ 3975940 w 9151146"/>
              <a:gd name="connsiteY226" fmla="*/ 975828 h 993775"/>
              <a:gd name="connsiteX227" fmla="*/ 3905446 w 9151146"/>
              <a:gd name="connsiteY227" fmla="*/ 889529 h 993775"/>
              <a:gd name="connsiteX228" fmla="*/ 3936692 w 9151146"/>
              <a:gd name="connsiteY228" fmla="*/ 805903 h 993775"/>
              <a:gd name="connsiteX229" fmla="*/ 3936692 w 9151146"/>
              <a:gd name="connsiteY229" fmla="*/ 433388 h 993775"/>
              <a:gd name="connsiteX230" fmla="*/ 0 w 9151146"/>
              <a:gd name="connsiteY230" fmla="*/ 433388 h 993775"/>
              <a:gd name="connsiteX231" fmla="*/ 0 w 9151146"/>
              <a:gd name="connsiteY231" fmla="*/ 303525 h 993775"/>
              <a:gd name="connsiteX232" fmla="*/ 3870961 w 9151146"/>
              <a:gd name="connsiteY232" fmla="*/ 303525 h 993775"/>
              <a:gd name="connsiteX233" fmla="*/ 3870961 w 9151146"/>
              <a:gd name="connsiteY233" fmla="*/ 303001 h 993775"/>
              <a:gd name="connsiteX234" fmla="*/ 4055579 w 9151146"/>
              <a:gd name="connsiteY234" fmla="*/ 303001 h 993775"/>
              <a:gd name="connsiteX235" fmla="*/ 4055579 w 9151146"/>
              <a:gd name="connsiteY235" fmla="*/ 754353 h 993775"/>
              <a:gd name="connsiteX236" fmla="*/ 4135981 w 9151146"/>
              <a:gd name="connsiteY236" fmla="*/ 701657 h 993775"/>
              <a:gd name="connsiteX237" fmla="*/ 4142839 w 9151146"/>
              <a:gd name="connsiteY237" fmla="*/ 778219 h 993775"/>
              <a:gd name="connsiteX238" fmla="*/ 4295450 w 9151146"/>
              <a:gd name="connsiteY238" fmla="*/ 664808 h 993775"/>
              <a:gd name="connsiteX239" fmla="*/ 4091779 w 9151146"/>
              <a:gd name="connsiteY239" fmla="*/ 664808 h 993775"/>
              <a:gd name="connsiteX240" fmla="*/ 4091779 w 9151146"/>
              <a:gd name="connsiteY240" fmla="*/ 561517 h 993775"/>
              <a:gd name="connsiteX241" fmla="*/ 4135981 w 9151146"/>
              <a:gd name="connsiteY241" fmla="*/ 561517 h 993775"/>
              <a:gd name="connsiteX242" fmla="*/ 4135981 w 9151146"/>
              <a:gd name="connsiteY242" fmla="*/ 108255 h 993775"/>
              <a:gd name="connsiteX243" fmla="*/ 4227623 w 9151146"/>
              <a:gd name="connsiteY243" fmla="*/ 108255 h 993775"/>
              <a:gd name="connsiteX244" fmla="*/ 4256583 w 9151146"/>
              <a:gd name="connsiteY244" fmla="*/ 0 h 99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9151146" h="993775">
                <a:moveTo>
                  <a:pt x="7303830" y="667863"/>
                </a:moveTo>
                <a:cubicBezTo>
                  <a:pt x="7348603" y="667863"/>
                  <a:pt x="7393376" y="667863"/>
                  <a:pt x="7438150" y="667863"/>
                </a:cubicBezTo>
                <a:cubicBezTo>
                  <a:pt x="7433958" y="703184"/>
                  <a:pt x="7425956" y="735642"/>
                  <a:pt x="7414144" y="764663"/>
                </a:cubicBezTo>
                <a:lnTo>
                  <a:pt x="7813204" y="869949"/>
                </a:lnTo>
                <a:lnTo>
                  <a:pt x="9151146" y="869949"/>
                </a:lnTo>
                <a:lnTo>
                  <a:pt x="9151146" y="991394"/>
                </a:lnTo>
                <a:lnTo>
                  <a:pt x="7764196" y="991394"/>
                </a:lnTo>
                <a:lnTo>
                  <a:pt x="7763946" y="991866"/>
                </a:lnTo>
                <a:cubicBezTo>
                  <a:pt x="7608478" y="938406"/>
                  <a:pt x="7471110" y="894684"/>
                  <a:pt x="7351270" y="860699"/>
                </a:cubicBezTo>
                <a:cubicBezTo>
                  <a:pt x="7284968" y="930769"/>
                  <a:pt x="7150458" y="974873"/>
                  <a:pt x="6947740" y="992821"/>
                </a:cubicBezTo>
                <a:cubicBezTo>
                  <a:pt x="6931355" y="954444"/>
                  <a:pt x="6910778" y="912631"/>
                  <a:pt x="6885819" y="867572"/>
                </a:cubicBezTo>
                <a:cubicBezTo>
                  <a:pt x="7036905" y="858599"/>
                  <a:pt x="7143218" y="839697"/>
                  <a:pt x="7204757" y="810867"/>
                </a:cubicBezTo>
                <a:cubicBezTo>
                  <a:pt x="7266106" y="782037"/>
                  <a:pt x="7299257" y="734305"/>
                  <a:pt x="7303830" y="667863"/>
                </a:cubicBezTo>
                <a:close/>
                <a:moveTo>
                  <a:pt x="6987940" y="541660"/>
                </a:moveTo>
                <a:cubicBezTo>
                  <a:pt x="7242862" y="541660"/>
                  <a:pt x="7497974" y="541660"/>
                  <a:pt x="7753086" y="541660"/>
                </a:cubicBezTo>
                <a:cubicBezTo>
                  <a:pt x="7753086" y="631778"/>
                  <a:pt x="7753086" y="721895"/>
                  <a:pt x="7753086" y="812013"/>
                </a:cubicBezTo>
                <a:cubicBezTo>
                  <a:pt x="7710028" y="812013"/>
                  <a:pt x="7666779" y="812013"/>
                  <a:pt x="7623530" y="812013"/>
                </a:cubicBezTo>
                <a:cubicBezTo>
                  <a:pt x="7623530" y="757599"/>
                  <a:pt x="7623530" y="703184"/>
                  <a:pt x="7623530" y="648961"/>
                </a:cubicBezTo>
                <a:cubicBezTo>
                  <a:pt x="7454916" y="648961"/>
                  <a:pt x="7286111" y="648961"/>
                  <a:pt x="7117306" y="648961"/>
                </a:cubicBezTo>
                <a:cubicBezTo>
                  <a:pt x="7117306" y="703184"/>
                  <a:pt x="7117306" y="757599"/>
                  <a:pt x="7117306" y="812013"/>
                </a:cubicBezTo>
                <a:cubicBezTo>
                  <a:pt x="7074248" y="812013"/>
                  <a:pt x="7030999" y="812013"/>
                  <a:pt x="6987940" y="812013"/>
                </a:cubicBezTo>
                <a:cubicBezTo>
                  <a:pt x="6987940" y="721895"/>
                  <a:pt x="6987940" y="631778"/>
                  <a:pt x="6987940" y="541660"/>
                </a:cubicBezTo>
                <a:close/>
                <a:moveTo>
                  <a:pt x="5258360" y="501756"/>
                </a:moveTo>
                <a:cubicBezTo>
                  <a:pt x="5258360" y="521613"/>
                  <a:pt x="5258360" y="541660"/>
                  <a:pt x="5258360" y="561517"/>
                </a:cubicBezTo>
                <a:cubicBezTo>
                  <a:pt x="5294941" y="561517"/>
                  <a:pt x="5331521" y="561517"/>
                  <a:pt x="5368102" y="561517"/>
                </a:cubicBezTo>
                <a:cubicBezTo>
                  <a:pt x="5368102" y="541660"/>
                  <a:pt x="5368102" y="521613"/>
                  <a:pt x="5368102" y="501756"/>
                </a:cubicBezTo>
                <a:cubicBezTo>
                  <a:pt x="5331521" y="501756"/>
                  <a:pt x="5294941" y="501756"/>
                  <a:pt x="5258360" y="501756"/>
                </a:cubicBezTo>
                <a:close/>
                <a:moveTo>
                  <a:pt x="4253725" y="501756"/>
                </a:moveTo>
                <a:cubicBezTo>
                  <a:pt x="4253725" y="521613"/>
                  <a:pt x="4253725" y="541660"/>
                  <a:pt x="4253725" y="561517"/>
                </a:cubicBezTo>
                <a:cubicBezTo>
                  <a:pt x="4290305" y="561517"/>
                  <a:pt x="4326886" y="561517"/>
                  <a:pt x="4363467" y="561517"/>
                </a:cubicBezTo>
                <a:cubicBezTo>
                  <a:pt x="4363467" y="541660"/>
                  <a:pt x="4363467" y="521613"/>
                  <a:pt x="4363467" y="501756"/>
                </a:cubicBezTo>
                <a:cubicBezTo>
                  <a:pt x="4326886" y="501756"/>
                  <a:pt x="4290305" y="501756"/>
                  <a:pt x="4253725" y="501756"/>
                </a:cubicBezTo>
                <a:close/>
                <a:moveTo>
                  <a:pt x="7188944" y="359707"/>
                </a:moveTo>
                <a:cubicBezTo>
                  <a:pt x="7188944" y="377845"/>
                  <a:pt x="7188944" y="396174"/>
                  <a:pt x="7188944" y="414312"/>
                </a:cubicBezTo>
                <a:cubicBezTo>
                  <a:pt x="7311260" y="414312"/>
                  <a:pt x="7433577" y="414312"/>
                  <a:pt x="7555894" y="414312"/>
                </a:cubicBezTo>
                <a:cubicBezTo>
                  <a:pt x="7555894" y="396174"/>
                  <a:pt x="7555894" y="377845"/>
                  <a:pt x="7555894" y="359707"/>
                </a:cubicBezTo>
                <a:cubicBezTo>
                  <a:pt x="7433577" y="359707"/>
                  <a:pt x="7311260" y="359707"/>
                  <a:pt x="7188944" y="359707"/>
                </a:cubicBezTo>
                <a:close/>
                <a:moveTo>
                  <a:pt x="5258360" y="356652"/>
                </a:moveTo>
                <a:cubicBezTo>
                  <a:pt x="5258360" y="376508"/>
                  <a:pt x="5258360" y="396556"/>
                  <a:pt x="5258360" y="416412"/>
                </a:cubicBezTo>
                <a:cubicBezTo>
                  <a:pt x="5294941" y="416412"/>
                  <a:pt x="5331521" y="416412"/>
                  <a:pt x="5368102" y="416412"/>
                </a:cubicBezTo>
                <a:cubicBezTo>
                  <a:pt x="5368102" y="396556"/>
                  <a:pt x="5368102" y="376508"/>
                  <a:pt x="5368102" y="356652"/>
                </a:cubicBezTo>
                <a:cubicBezTo>
                  <a:pt x="5331521" y="356652"/>
                  <a:pt x="5294941" y="356652"/>
                  <a:pt x="5258360" y="356652"/>
                </a:cubicBezTo>
                <a:close/>
                <a:moveTo>
                  <a:pt x="4253725" y="356652"/>
                </a:moveTo>
                <a:cubicBezTo>
                  <a:pt x="4253725" y="376508"/>
                  <a:pt x="4253725" y="396556"/>
                  <a:pt x="4253725" y="416412"/>
                </a:cubicBezTo>
                <a:cubicBezTo>
                  <a:pt x="4290305" y="416412"/>
                  <a:pt x="4326886" y="416412"/>
                  <a:pt x="4363467" y="416412"/>
                </a:cubicBezTo>
                <a:cubicBezTo>
                  <a:pt x="4363467" y="396556"/>
                  <a:pt x="4363467" y="376508"/>
                  <a:pt x="4363467" y="356652"/>
                </a:cubicBezTo>
                <a:cubicBezTo>
                  <a:pt x="4326886" y="356652"/>
                  <a:pt x="4290305" y="356652"/>
                  <a:pt x="4253725" y="356652"/>
                </a:cubicBezTo>
                <a:close/>
                <a:moveTo>
                  <a:pt x="7069294" y="278180"/>
                </a:moveTo>
                <a:cubicBezTo>
                  <a:pt x="7271441" y="278180"/>
                  <a:pt x="7473587" y="278180"/>
                  <a:pt x="7675543" y="278180"/>
                </a:cubicBezTo>
                <a:cubicBezTo>
                  <a:pt x="7675543" y="350733"/>
                  <a:pt x="7675543" y="423285"/>
                  <a:pt x="7675543" y="495838"/>
                </a:cubicBezTo>
                <a:cubicBezTo>
                  <a:pt x="7473587" y="495838"/>
                  <a:pt x="7271441" y="495838"/>
                  <a:pt x="7069294" y="495838"/>
                </a:cubicBezTo>
                <a:cubicBezTo>
                  <a:pt x="7069294" y="423285"/>
                  <a:pt x="7069294" y="350733"/>
                  <a:pt x="7069294" y="278180"/>
                </a:cubicBezTo>
                <a:close/>
                <a:moveTo>
                  <a:pt x="6469905" y="237513"/>
                </a:moveTo>
                <a:cubicBezTo>
                  <a:pt x="6514106" y="237513"/>
                  <a:pt x="6558117" y="237513"/>
                  <a:pt x="6602319" y="237513"/>
                </a:cubicBezTo>
                <a:cubicBezTo>
                  <a:pt x="6603653" y="378227"/>
                  <a:pt x="6594698" y="495265"/>
                  <a:pt x="6575265" y="588246"/>
                </a:cubicBezTo>
                <a:cubicBezTo>
                  <a:pt x="6597746" y="588246"/>
                  <a:pt x="6620228" y="588246"/>
                  <a:pt x="6642520" y="588246"/>
                </a:cubicBezTo>
                <a:cubicBezTo>
                  <a:pt x="6642520" y="661562"/>
                  <a:pt x="6642520" y="734687"/>
                  <a:pt x="6642520" y="808003"/>
                </a:cubicBezTo>
                <a:cubicBezTo>
                  <a:pt x="6642520" y="837788"/>
                  <a:pt x="6656237" y="852680"/>
                  <a:pt x="6683673" y="852680"/>
                </a:cubicBezTo>
                <a:cubicBezTo>
                  <a:pt x="6701773" y="852680"/>
                  <a:pt x="6713966" y="845807"/>
                  <a:pt x="6720635" y="832251"/>
                </a:cubicBezTo>
                <a:cubicBezTo>
                  <a:pt x="6727113" y="818695"/>
                  <a:pt x="6733209" y="772873"/>
                  <a:pt x="6738734" y="694593"/>
                </a:cubicBezTo>
                <a:cubicBezTo>
                  <a:pt x="6781793" y="715213"/>
                  <a:pt x="6823137" y="732778"/>
                  <a:pt x="6862385" y="747288"/>
                </a:cubicBezTo>
                <a:cubicBezTo>
                  <a:pt x="6846571" y="860317"/>
                  <a:pt x="6825614" y="925423"/>
                  <a:pt x="6799512" y="942798"/>
                </a:cubicBezTo>
                <a:cubicBezTo>
                  <a:pt x="6773410" y="960172"/>
                  <a:pt x="6745212" y="968955"/>
                  <a:pt x="6715109" y="968955"/>
                </a:cubicBezTo>
                <a:cubicBezTo>
                  <a:pt x="6690913" y="968955"/>
                  <a:pt x="6666716" y="968955"/>
                  <a:pt x="6642520" y="968955"/>
                </a:cubicBezTo>
                <a:cubicBezTo>
                  <a:pt x="6562118" y="968955"/>
                  <a:pt x="6521918" y="928860"/>
                  <a:pt x="6521918" y="848671"/>
                </a:cubicBezTo>
                <a:cubicBezTo>
                  <a:pt x="6521918" y="814686"/>
                  <a:pt x="6521918" y="780701"/>
                  <a:pt x="6521918" y="746907"/>
                </a:cubicBezTo>
                <a:cubicBezTo>
                  <a:pt x="6472191" y="846952"/>
                  <a:pt x="6386836" y="929242"/>
                  <a:pt x="6265853" y="993775"/>
                </a:cubicBezTo>
                <a:cubicBezTo>
                  <a:pt x="6240894" y="957308"/>
                  <a:pt x="6210220" y="917213"/>
                  <a:pt x="6173639" y="873491"/>
                </a:cubicBezTo>
                <a:cubicBezTo>
                  <a:pt x="6300528" y="816213"/>
                  <a:pt x="6382644" y="744043"/>
                  <a:pt x="6419797" y="656789"/>
                </a:cubicBezTo>
                <a:cubicBezTo>
                  <a:pt x="6457139" y="569726"/>
                  <a:pt x="6473715" y="429968"/>
                  <a:pt x="6469905" y="237513"/>
                </a:cubicBezTo>
                <a:close/>
                <a:moveTo>
                  <a:pt x="5258360" y="211547"/>
                </a:moveTo>
                <a:cubicBezTo>
                  <a:pt x="5258360" y="231403"/>
                  <a:pt x="5258360" y="251451"/>
                  <a:pt x="5258360" y="271307"/>
                </a:cubicBezTo>
                <a:cubicBezTo>
                  <a:pt x="5294941" y="271307"/>
                  <a:pt x="5331521" y="271307"/>
                  <a:pt x="5368102" y="271307"/>
                </a:cubicBezTo>
                <a:cubicBezTo>
                  <a:pt x="5368102" y="251451"/>
                  <a:pt x="5368102" y="231403"/>
                  <a:pt x="5368102" y="211547"/>
                </a:cubicBezTo>
                <a:cubicBezTo>
                  <a:pt x="5331521" y="211547"/>
                  <a:pt x="5294941" y="211547"/>
                  <a:pt x="5258360" y="211547"/>
                </a:cubicBezTo>
                <a:close/>
                <a:moveTo>
                  <a:pt x="4253725" y="211547"/>
                </a:moveTo>
                <a:cubicBezTo>
                  <a:pt x="4253725" y="231403"/>
                  <a:pt x="4253725" y="251451"/>
                  <a:pt x="4253725" y="271307"/>
                </a:cubicBezTo>
                <a:cubicBezTo>
                  <a:pt x="4290305" y="271307"/>
                  <a:pt x="4326886" y="271307"/>
                  <a:pt x="4363467" y="271307"/>
                </a:cubicBezTo>
                <a:cubicBezTo>
                  <a:pt x="4363467" y="251451"/>
                  <a:pt x="4363467" y="231403"/>
                  <a:pt x="4363467" y="211547"/>
                </a:cubicBezTo>
                <a:cubicBezTo>
                  <a:pt x="4326886" y="211547"/>
                  <a:pt x="4290305" y="211547"/>
                  <a:pt x="4253725" y="211547"/>
                </a:cubicBezTo>
                <a:close/>
                <a:moveTo>
                  <a:pt x="5890139" y="91454"/>
                </a:moveTo>
                <a:cubicBezTo>
                  <a:pt x="6006549" y="91454"/>
                  <a:pt x="6122960" y="91454"/>
                  <a:pt x="6239370" y="91454"/>
                </a:cubicBezTo>
                <a:cubicBezTo>
                  <a:pt x="6233464" y="262715"/>
                  <a:pt x="6203742" y="419085"/>
                  <a:pt x="6150014" y="560562"/>
                </a:cubicBezTo>
                <a:cubicBezTo>
                  <a:pt x="6186976" y="631014"/>
                  <a:pt x="6223938" y="701657"/>
                  <a:pt x="6260899" y="772109"/>
                </a:cubicBezTo>
                <a:cubicBezTo>
                  <a:pt x="6224700" y="796739"/>
                  <a:pt x="6188309" y="821177"/>
                  <a:pt x="6152110" y="845616"/>
                </a:cubicBezTo>
                <a:cubicBezTo>
                  <a:pt x="6131152" y="799984"/>
                  <a:pt x="6108670" y="752634"/>
                  <a:pt x="6084855" y="703566"/>
                </a:cubicBezTo>
                <a:cubicBezTo>
                  <a:pt x="6044654" y="778791"/>
                  <a:pt x="5996261" y="849053"/>
                  <a:pt x="5940056" y="914350"/>
                </a:cubicBezTo>
                <a:cubicBezTo>
                  <a:pt x="5919099" y="871964"/>
                  <a:pt x="5894902" y="828814"/>
                  <a:pt x="5867466" y="785092"/>
                </a:cubicBezTo>
                <a:cubicBezTo>
                  <a:pt x="5928625" y="715595"/>
                  <a:pt x="5978352" y="642470"/>
                  <a:pt x="6016647" y="565908"/>
                </a:cubicBezTo>
                <a:cubicBezTo>
                  <a:pt x="5976446" y="486482"/>
                  <a:pt x="5933007" y="403429"/>
                  <a:pt x="5886138" y="316939"/>
                </a:cubicBezTo>
                <a:cubicBezTo>
                  <a:pt x="5920432" y="300328"/>
                  <a:pt x="5954917" y="283908"/>
                  <a:pt x="5989211" y="267298"/>
                </a:cubicBezTo>
                <a:cubicBezTo>
                  <a:pt x="6017409" y="318466"/>
                  <a:pt x="6045797" y="369635"/>
                  <a:pt x="6073995" y="420803"/>
                </a:cubicBezTo>
                <a:cubicBezTo>
                  <a:pt x="6094000" y="355315"/>
                  <a:pt x="6106193" y="287154"/>
                  <a:pt x="6110766" y="216511"/>
                </a:cubicBezTo>
                <a:cubicBezTo>
                  <a:pt x="6037224" y="216511"/>
                  <a:pt x="5963681" y="216511"/>
                  <a:pt x="5890139" y="216511"/>
                </a:cubicBezTo>
                <a:cubicBezTo>
                  <a:pt x="5890139" y="174889"/>
                  <a:pt x="5890139" y="133076"/>
                  <a:pt x="5890139" y="91454"/>
                </a:cubicBezTo>
                <a:close/>
                <a:moveTo>
                  <a:pt x="6270807" y="46586"/>
                </a:moveTo>
                <a:cubicBezTo>
                  <a:pt x="6447042" y="46586"/>
                  <a:pt x="6623277" y="46586"/>
                  <a:pt x="6799512" y="46586"/>
                </a:cubicBezTo>
                <a:cubicBezTo>
                  <a:pt x="6799512" y="248778"/>
                  <a:pt x="6799512" y="450779"/>
                  <a:pt x="6799512" y="652971"/>
                </a:cubicBezTo>
                <a:cubicBezTo>
                  <a:pt x="6755691" y="652971"/>
                  <a:pt x="6711871" y="652971"/>
                  <a:pt x="6668050" y="652971"/>
                </a:cubicBezTo>
                <a:cubicBezTo>
                  <a:pt x="6668050" y="493928"/>
                  <a:pt x="6668050" y="334886"/>
                  <a:pt x="6668050" y="175844"/>
                </a:cubicBezTo>
                <a:cubicBezTo>
                  <a:pt x="6579456" y="175844"/>
                  <a:pt x="6490862" y="175844"/>
                  <a:pt x="6402268" y="175844"/>
                </a:cubicBezTo>
                <a:cubicBezTo>
                  <a:pt x="6402268" y="336795"/>
                  <a:pt x="6402268" y="497938"/>
                  <a:pt x="6402268" y="658889"/>
                </a:cubicBezTo>
                <a:cubicBezTo>
                  <a:pt x="6358448" y="658889"/>
                  <a:pt x="6314627" y="658889"/>
                  <a:pt x="6270807" y="658889"/>
                </a:cubicBezTo>
                <a:cubicBezTo>
                  <a:pt x="6270807" y="454788"/>
                  <a:pt x="6270807" y="250687"/>
                  <a:pt x="6270807" y="46586"/>
                </a:cubicBezTo>
                <a:close/>
                <a:moveTo>
                  <a:pt x="4999247" y="17756"/>
                </a:moveTo>
                <a:cubicBezTo>
                  <a:pt x="5043067" y="76753"/>
                  <a:pt x="5081934" y="133840"/>
                  <a:pt x="5116038" y="188827"/>
                </a:cubicBezTo>
                <a:cubicBezTo>
                  <a:pt x="5080029" y="210592"/>
                  <a:pt x="5042686" y="233885"/>
                  <a:pt x="5004200" y="258324"/>
                </a:cubicBezTo>
                <a:cubicBezTo>
                  <a:pt x="4970096" y="193982"/>
                  <a:pt x="4934278" y="134794"/>
                  <a:pt x="4896173" y="80380"/>
                </a:cubicBezTo>
                <a:cubicBezTo>
                  <a:pt x="4930658" y="59569"/>
                  <a:pt x="4964952" y="38758"/>
                  <a:pt x="4999247" y="17756"/>
                </a:cubicBezTo>
                <a:close/>
                <a:moveTo>
                  <a:pt x="3994611" y="17756"/>
                </a:moveTo>
                <a:cubicBezTo>
                  <a:pt x="4038432" y="76753"/>
                  <a:pt x="4077490" y="133840"/>
                  <a:pt x="4111403" y="188827"/>
                </a:cubicBezTo>
                <a:cubicBezTo>
                  <a:pt x="4075394" y="210592"/>
                  <a:pt x="4038242" y="233885"/>
                  <a:pt x="3999565" y="258324"/>
                </a:cubicBezTo>
                <a:cubicBezTo>
                  <a:pt x="3965652" y="193982"/>
                  <a:pt x="3929643" y="134794"/>
                  <a:pt x="3891728" y="80380"/>
                </a:cubicBezTo>
                <a:cubicBezTo>
                  <a:pt x="3926023" y="59569"/>
                  <a:pt x="3960317" y="38758"/>
                  <a:pt x="3994611" y="17756"/>
                </a:cubicBezTo>
                <a:close/>
                <a:moveTo>
                  <a:pt x="5663415" y="16801"/>
                </a:moveTo>
                <a:cubicBezTo>
                  <a:pt x="5703615" y="16801"/>
                  <a:pt x="5743816" y="16801"/>
                  <a:pt x="5784207" y="16801"/>
                </a:cubicBezTo>
                <a:cubicBezTo>
                  <a:pt x="5784207" y="76180"/>
                  <a:pt x="5784207" y="135367"/>
                  <a:pt x="5784207" y="194745"/>
                </a:cubicBezTo>
                <a:cubicBezTo>
                  <a:pt x="5806308" y="194745"/>
                  <a:pt x="5828599" y="194745"/>
                  <a:pt x="5850891" y="194745"/>
                </a:cubicBezTo>
                <a:cubicBezTo>
                  <a:pt x="5850891" y="237513"/>
                  <a:pt x="5850891" y="280281"/>
                  <a:pt x="5850891" y="322858"/>
                </a:cubicBezTo>
                <a:cubicBezTo>
                  <a:pt x="5828599" y="322858"/>
                  <a:pt x="5806308" y="322858"/>
                  <a:pt x="5784207" y="322858"/>
                </a:cubicBezTo>
                <a:cubicBezTo>
                  <a:pt x="5784207" y="488201"/>
                  <a:pt x="5784207" y="653543"/>
                  <a:pt x="5784207" y="818886"/>
                </a:cubicBezTo>
                <a:cubicBezTo>
                  <a:pt x="5784207" y="868145"/>
                  <a:pt x="5774872" y="905758"/>
                  <a:pt x="5756200" y="931342"/>
                </a:cubicBezTo>
                <a:cubicBezTo>
                  <a:pt x="5737529" y="957117"/>
                  <a:pt x="5711236" y="971055"/>
                  <a:pt x="5677133" y="973155"/>
                </a:cubicBezTo>
                <a:cubicBezTo>
                  <a:pt x="5643219" y="975255"/>
                  <a:pt x="5599970" y="976592"/>
                  <a:pt x="5547766" y="976974"/>
                </a:cubicBezTo>
                <a:cubicBezTo>
                  <a:pt x="5542432" y="932488"/>
                  <a:pt x="5534239" y="889720"/>
                  <a:pt x="5523189" y="848671"/>
                </a:cubicBezTo>
                <a:cubicBezTo>
                  <a:pt x="5552530" y="850771"/>
                  <a:pt x="5582632" y="851726"/>
                  <a:pt x="5613497" y="851726"/>
                </a:cubicBezTo>
                <a:cubicBezTo>
                  <a:pt x="5646839" y="851726"/>
                  <a:pt x="5663415" y="833397"/>
                  <a:pt x="5663415" y="796929"/>
                </a:cubicBezTo>
                <a:cubicBezTo>
                  <a:pt x="5663415" y="639033"/>
                  <a:pt x="5663415" y="480945"/>
                  <a:pt x="5663415" y="322858"/>
                </a:cubicBezTo>
                <a:cubicBezTo>
                  <a:pt x="5611783" y="322858"/>
                  <a:pt x="5560151" y="322858"/>
                  <a:pt x="5508518" y="322858"/>
                </a:cubicBezTo>
                <a:cubicBezTo>
                  <a:pt x="5508518" y="280281"/>
                  <a:pt x="5508518" y="237513"/>
                  <a:pt x="5508518" y="194745"/>
                </a:cubicBezTo>
                <a:cubicBezTo>
                  <a:pt x="5560151" y="194745"/>
                  <a:pt x="5611783" y="194745"/>
                  <a:pt x="5663415" y="194745"/>
                </a:cubicBezTo>
                <a:cubicBezTo>
                  <a:pt x="5663415" y="135367"/>
                  <a:pt x="5663415" y="76180"/>
                  <a:pt x="5663415" y="16801"/>
                </a:cubicBezTo>
                <a:close/>
                <a:moveTo>
                  <a:pt x="4658780" y="16801"/>
                </a:moveTo>
                <a:cubicBezTo>
                  <a:pt x="4698980" y="16801"/>
                  <a:pt x="4739371" y="16801"/>
                  <a:pt x="4779572" y="16801"/>
                </a:cubicBezTo>
                <a:cubicBezTo>
                  <a:pt x="4779572" y="76180"/>
                  <a:pt x="4779572" y="135367"/>
                  <a:pt x="4779572" y="194745"/>
                </a:cubicBezTo>
                <a:cubicBezTo>
                  <a:pt x="4801673" y="194745"/>
                  <a:pt x="4823964" y="194745"/>
                  <a:pt x="4846256" y="194745"/>
                </a:cubicBezTo>
                <a:cubicBezTo>
                  <a:pt x="4846256" y="237513"/>
                  <a:pt x="4846256" y="280281"/>
                  <a:pt x="4846256" y="322858"/>
                </a:cubicBezTo>
                <a:cubicBezTo>
                  <a:pt x="4823964" y="322858"/>
                  <a:pt x="4801673" y="322858"/>
                  <a:pt x="4779572" y="322858"/>
                </a:cubicBezTo>
                <a:cubicBezTo>
                  <a:pt x="4779572" y="488201"/>
                  <a:pt x="4779572" y="653543"/>
                  <a:pt x="4779572" y="818886"/>
                </a:cubicBezTo>
                <a:cubicBezTo>
                  <a:pt x="4779572" y="868145"/>
                  <a:pt x="4770236" y="905758"/>
                  <a:pt x="4751565" y="931342"/>
                </a:cubicBezTo>
                <a:cubicBezTo>
                  <a:pt x="4732894" y="957117"/>
                  <a:pt x="4706601" y="971055"/>
                  <a:pt x="4672497" y="973155"/>
                </a:cubicBezTo>
                <a:cubicBezTo>
                  <a:pt x="4638584" y="975255"/>
                  <a:pt x="4595335" y="976592"/>
                  <a:pt x="4543131" y="976974"/>
                </a:cubicBezTo>
                <a:cubicBezTo>
                  <a:pt x="4537797" y="932488"/>
                  <a:pt x="4529604" y="889720"/>
                  <a:pt x="4518554" y="848671"/>
                </a:cubicBezTo>
                <a:cubicBezTo>
                  <a:pt x="4547894" y="850771"/>
                  <a:pt x="4577997" y="851726"/>
                  <a:pt x="4608862" y="851726"/>
                </a:cubicBezTo>
                <a:cubicBezTo>
                  <a:pt x="4642204" y="851726"/>
                  <a:pt x="4658780" y="833397"/>
                  <a:pt x="4658780" y="796929"/>
                </a:cubicBezTo>
                <a:cubicBezTo>
                  <a:pt x="4658780" y="639033"/>
                  <a:pt x="4658780" y="480945"/>
                  <a:pt x="4658780" y="322858"/>
                </a:cubicBezTo>
                <a:cubicBezTo>
                  <a:pt x="4607148" y="322858"/>
                  <a:pt x="4555515" y="322858"/>
                  <a:pt x="4503883" y="322858"/>
                </a:cubicBezTo>
                <a:cubicBezTo>
                  <a:pt x="4503883" y="280281"/>
                  <a:pt x="4503883" y="237513"/>
                  <a:pt x="4503883" y="194745"/>
                </a:cubicBezTo>
                <a:cubicBezTo>
                  <a:pt x="4555515" y="194745"/>
                  <a:pt x="4607148" y="194745"/>
                  <a:pt x="4658780" y="194745"/>
                </a:cubicBezTo>
                <a:cubicBezTo>
                  <a:pt x="4658780" y="135367"/>
                  <a:pt x="4658780" y="76180"/>
                  <a:pt x="4658780" y="16801"/>
                </a:cubicBezTo>
                <a:close/>
                <a:moveTo>
                  <a:pt x="7304783" y="11837"/>
                </a:moveTo>
                <a:cubicBezTo>
                  <a:pt x="7349175" y="11837"/>
                  <a:pt x="7393757" y="11837"/>
                  <a:pt x="7438150" y="11837"/>
                </a:cubicBezTo>
                <a:cubicBezTo>
                  <a:pt x="7438150" y="50596"/>
                  <a:pt x="7438150" y="89354"/>
                  <a:pt x="7438150" y="128112"/>
                </a:cubicBezTo>
                <a:cubicBezTo>
                  <a:pt x="7471491" y="128112"/>
                  <a:pt x="7504833" y="128112"/>
                  <a:pt x="7538175" y="128112"/>
                </a:cubicBezTo>
                <a:cubicBezTo>
                  <a:pt x="7562753" y="91072"/>
                  <a:pt x="7585615" y="53650"/>
                  <a:pt x="7606954" y="15847"/>
                </a:cubicBezTo>
                <a:cubicBezTo>
                  <a:pt x="7643916" y="31694"/>
                  <a:pt x="7680878" y="47541"/>
                  <a:pt x="7717839" y="63579"/>
                </a:cubicBezTo>
                <a:cubicBezTo>
                  <a:pt x="7702979" y="85153"/>
                  <a:pt x="7688118" y="106537"/>
                  <a:pt x="7673066" y="128112"/>
                </a:cubicBezTo>
                <a:cubicBezTo>
                  <a:pt x="7727556" y="128112"/>
                  <a:pt x="7782046" y="128112"/>
                  <a:pt x="7836536" y="128112"/>
                </a:cubicBezTo>
                <a:cubicBezTo>
                  <a:pt x="7836536" y="201619"/>
                  <a:pt x="7836536" y="275317"/>
                  <a:pt x="7836536" y="348824"/>
                </a:cubicBezTo>
                <a:cubicBezTo>
                  <a:pt x="7796526" y="348824"/>
                  <a:pt x="7756706" y="348824"/>
                  <a:pt x="7716887" y="348824"/>
                </a:cubicBezTo>
                <a:cubicBezTo>
                  <a:pt x="7716887" y="309684"/>
                  <a:pt x="7716887" y="270543"/>
                  <a:pt x="7716887" y="231403"/>
                </a:cubicBezTo>
                <a:cubicBezTo>
                  <a:pt x="7487305" y="231403"/>
                  <a:pt x="7257723" y="231403"/>
                  <a:pt x="7028141" y="231403"/>
                </a:cubicBezTo>
                <a:cubicBezTo>
                  <a:pt x="7028141" y="270543"/>
                  <a:pt x="7028141" y="309684"/>
                  <a:pt x="7028141" y="348824"/>
                </a:cubicBezTo>
                <a:cubicBezTo>
                  <a:pt x="6988131" y="348824"/>
                  <a:pt x="6948311" y="348824"/>
                  <a:pt x="6908492" y="348824"/>
                </a:cubicBezTo>
                <a:cubicBezTo>
                  <a:pt x="6908492" y="275317"/>
                  <a:pt x="6908492" y="201619"/>
                  <a:pt x="6908492" y="128112"/>
                </a:cubicBezTo>
                <a:cubicBezTo>
                  <a:pt x="6960314" y="128112"/>
                  <a:pt x="7012137" y="128112"/>
                  <a:pt x="7063960" y="128112"/>
                </a:cubicBezTo>
                <a:cubicBezTo>
                  <a:pt x="7051766" y="107301"/>
                  <a:pt x="7039191" y="86299"/>
                  <a:pt x="7026236" y="65488"/>
                </a:cubicBezTo>
                <a:cubicBezTo>
                  <a:pt x="7061102" y="49259"/>
                  <a:pt x="7096158" y="33030"/>
                  <a:pt x="7131024" y="16801"/>
                </a:cubicBezTo>
                <a:cubicBezTo>
                  <a:pt x="7156364" y="54605"/>
                  <a:pt x="7179798" y="91645"/>
                  <a:pt x="7201709" y="128112"/>
                </a:cubicBezTo>
                <a:cubicBezTo>
                  <a:pt x="7236003" y="128112"/>
                  <a:pt x="7270488" y="128112"/>
                  <a:pt x="7304783" y="128112"/>
                </a:cubicBezTo>
                <a:cubicBezTo>
                  <a:pt x="7304783" y="89354"/>
                  <a:pt x="7304783" y="50596"/>
                  <a:pt x="7304783" y="11837"/>
                </a:cubicBezTo>
                <a:close/>
                <a:moveTo>
                  <a:pt x="5261218" y="0"/>
                </a:moveTo>
                <a:cubicBezTo>
                  <a:pt x="5309039" y="4964"/>
                  <a:pt x="5356671" y="9928"/>
                  <a:pt x="5404492" y="14892"/>
                </a:cubicBezTo>
                <a:cubicBezTo>
                  <a:pt x="5390774" y="45631"/>
                  <a:pt x="5376295" y="76753"/>
                  <a:pt x="5361243" y="108255"/>
                </a:cubicBezTo>
                <a:cubicBezTo>
                  <a:pt x="5402777" y="108255"/>
                  <a:pt x="5444312" y="108255"/>
                  <a:pt x="5485846" y="108255"/>
                </a:cubicBezTo>
                <a:cubicBezTo>
                  <a:pt x="5485846" y="214029"/>
                  <a:pt x="5485846" y="319994"/>
                  <a:pt x="5485846" y="425767"/>
                </a:cubicBezTo>
                <a:cubicBezTo>
                  <a:pt x="5516902" y="414312"/>
                  <a:pt x="5547957" y="402856"/>
                  <a:pt x="5579012" y="391591"/>
                </a:cubicBezTo>
                <a:cubicBezTo>
                  <a:pt x="5615022" y="482282"/>
                  <a:pt x="5641886" y="561135"/>
                  <a:pt x="5659604" y="627959"/>
                </a:cubicBezTo>
                <a:cubicBezTo>
                  <a:pt x="5623595" y="640560"/>
                  <a:pt x="5587586" y="653161"/>
                  <a:pt x="5551577" y="665763"/>
                </a:cubicBezTo>
                <a:cubicBezTo>
                  <a:pt x="5532334" y="596647"/>
                  <a:pt x="5510424" y="524286"/>
                  <a:pt x="5485846" y="449061"/>
                </a:cubicBezTo>
                <a:cubicBezTo>
                  <a:pt x="5485846" y="580418"/>
                  <a:pt x="5485846" y="711585"/>
                  <a:pt x="5485846" y="842752"/>
                </a:cubicBezTo>
                <a:cubicBezTo>
                  <a:pt x="5485846" y="887429"/>
                  <a:pt x="5477082" y="921032"/>
                  <a:pt x="5459554" y="943561"/>
                </a:cubicBezTo>
                <a:cubicBezTo>
                  <a:pt x="5442216" y="966091"/>
                  <a:pt x="5417448" y="977737"/>
                  <a:pt x="5385821" y="978310"/>
                </a:cubicBezTo>
                <a:cubicBezTo>
                  <a:pt x="5354003" y="979074"/>
                  <a:pt x="5314184" y="979456"/>
                  <a:pt x="5266171" y="979456"/>
                </a:cubicBezTo>
                <a:cubicBezTo>
                  <a:pt x="5260265" y="939934"/>
                  <a:pt x="5252644" y="900412"/>
                  <a:pt x="5243499" y="860699"/>
                </a:cubicBezTo>
                <a:cubicBezTo>
                  <a:pt x="5279508" y="865281"/>
                  <a:pt x="5307706" y="867572"/>
                  <a:pt x="5327901" y="867572"/>
                </a:cubicBezTo>
                <a:cubicBezTo>
                  <a:pt x="5354765" y="867572"/>
                  <a:pt x="5368102" y="852680"/>
                  <a:pt x="5368102" y="822896"/>
                </a:cubicBezTo>
                <a:cubicBezTo>
                  <a:pt x="5368102" y="793302"/>
                  <a:pt x="5368102" y="763899"/>
                  <a:pt x="5368102" y="734305"/>
                </a:cubicBezTo>
                <a:cubicBezTo>
                  <a:pt x="5300847" y="808194"/>
                  <a:pt x="5229210" y="868527"/>
                  <a:pt x="5153381" y="915304"/>
                </a:cubicBezTo>
                <a:cubicBezTo>
                  <a:pt x="5143093" y="900030"/>
                  <a:pt x="5131471" y="884374"/>
                  <a:pt x="5117943" y="868145"/>
                </a:cubicBezTo>
                <a:cubicBezTo>
                  <a:pt x="5062310" y="907094"/>
                  <a:pt x="5016584" y="943180"/>
                  <a:pt x="4980575" y="975828"/>
                </a:cubicBezTo>
                <a:cubicBezTo>
                  <a:pt x="4957141" y="946998"/>
                  <a:pt x="4933516" y="918168"/>
                  <a:pt x="4910081" y="889529"/>
                </a:cubicBezTo>
                <a:cubicBezTo>
                  <a:pt x="4930848" y="866236"/>
                  <a:pt x="4941327" y="838361"/>
                  <a:pt x="4941327" y="805903"/>
                </a:cubicBezTo>
                <a:cubicBezTo>
                  <a:pt x="4941327" y="681419"/>
                  <a:pt x="4941327" y="556743"/>
                  <a:pt x="4941327" y="432259"/>
                </a:cubicBezTo>
                <a:cubicBezTo>
                  <a:pt x="4919417" y="432259"/>
                  <a:pt x="4897507" y="432259"/>
                  <a:pt x="4875596" y="432259"/>
                </a:cubicBezTo>
                <a:cubicBezTo>
                  <a:pt x="4875596" y="389109"/>
                  <a:pt x="4875596" y="346151"/>
                  <a:pt x="4875596" y="303001"/>
                </a:cubicBezTo>
                <a:cubicBezTo>
                  <a:pt x="4937136" y="303001"/>
                  <a:pt x="4998675" y="303001"/>
                  <a:pt x="5060024" y="303001"/>
                </a:cubicBezTo>
                <a:cubicBezTo>
                  <a:pt x="5060024" y="453452"/>
                  <a:pt x="5060024" y="603902"/>
                  <a:pt x="5060024" y="754353"/>
                </a:cubicBezTo>
                <a:cubicBezTo>
                  <a:pt x="5069931" y="746907"/>
                  <a:pt x="5096795" y="729341"/>
                  <a:pt x="5140616" y="701657"/>
                </a:cubicBezTo>
                <a:cubicBezTo>
                  <a:pt x="5142521" y="728769"/>
                  <a:pt x="5144807" y="754353"/>
                  <a:pt x="5147475" y="778219"/>
                </a:cubicBezTo>
                <a:cubicBezTo>
                  <a:pt x="5200631" y="745952"/>
                  <a:pt x="5251501" y="708148"/>
                  <a:pt x="5299894" y="664808"/>
                </a:cubicBezTo>
                <a:cubicBezTo>
                  <a:pt x="5232068" y="664808"/>
                  <a:pt x="5164241" y="664808"/>
                  <a:pt x="5096414" y="664808"/>
                </a:cubicBezTo>
                <a:cubicBezTo>
                  <a:pt x="5096414" y="630441"/>
                  <a:pt x="5096414" y="595883"/>
                  <a:pt x="5096414" y="561517"/>
                </a:cubicBezTo>
                <a:cubicBezTo>
                  <a:pt x="5111085" y="561517"/>
                  <a:pt x="5125755" y="561517"/>
                  <a:pt x="5140616" y="561517"/>
                </a:cubicBezTo>
                <a:cubicBezTo>
                  <a:pt x="5140616" y="410302"/>
                  <a:pt x="5140616" y="259279"/>
                  <a:pt x="5140616" y="108255"/>
                </a:cubicBezTo>
                <a:cubicBezTo>
                  <a:pt x="5171100" y="108255"/>
                  <a:pt x="5201774" y="108255"/>
                  <a:pt x="5232258" y="108255"/>
                </a:cubicBezTo>
                <a:cubicBezTo>
                  <a:pt x="5242737" y="74843"/>
                  <a:pt x="5252454" y="38758"/>
                  <a:pt x="5261218" y="0"/>
                </a:cubicBezTo>
                <a:close/>
                <a:moveTo>
                  <a:pt x="4256583" y="0"/>
                </a:moveTo>
                <a:cubicBezTo>
                  <a:pt x="4304404" y="4964"/>
                  <a:pt x="4352035" y="9928"/>
                  <a:pt x="4399857" y="14892"/>
                </a:cubicBezTo>
                <a:cubicBezTo>
                  <a:pt x="4386139" y="45631"/>
                  <a:pt x="4371659" y="76753"/>
                  <a:pt x="4356608" y="108255"/>
                </a:cubicBezTo>
                <a:cubicBezTo>
                  <a:pt x="4398142" y="108255"/>
                  <a:pt x="4439677" y="108255"/>
                  <a:pt x="4481211" y="108255"/>
                </a:cubicBezTo>
                <a:cubicBezTo>
                  <a:pt x="4481211" y="214029"/>
                  <a:pt x="4481211" y="319994"/>
                  <a:pt x="4481211" y="425767"/>
                </a:cubicBezTo>
                <a:cubicBezTo>
                  <a:pt x="4512266" y="414312"/>
                  <a:pt x="4543322" y="402856"/>
                  <a:pt x="4574377" y="391591"/>
                </a:cubicBezTo>
                <a:cubicBezTo>
                  <a:pt x="4610386" y="482282"/>
                  <a:pt x="4637250" y="561135"/>
                  <a:pt x="4654969" y="627959"/>
                </a:cubicBezTo>
                <a:cubicBezTo>
                  <a:pt x="4618960" y="640560"/>
                  <a:pt x="4582951" y="653161"/>
                  <a:pt x="4546942" y="665763"/>
                </a:cubicBezTo>
                <a:cubicBezTo>
                  <a:pt x="4527699" y="596647"/>
                  <a:pt x="4505789" y="524286"/>
                  <a:pt x="4481211" y="449061"/>
                </a:cubicBezTo>
                <a:cubicBezTo>
                  <a:pt x="4481211" y="580418"/>
                  <a:pt x="4481211" y="711585"/>
                  <a:pt x="4481211" y="842752"/>
                </a:cubicBezTo>
                <a:cubicBezTo>
                  <a:pt x="4481211" y="887429"/>
                  <a:pt x="4472447" y="921032"/>
                  <a:pt x="4455109" y="943561"/>
                </a:cubicBezTo>
                <a:cubicBezTo>
                  <a:pt x="4437581" y="966091"/>
                  <a:pt x="4413003" y="977737"/>
                  <a:pt x="4381186" y="978310"/>
                </a:cubicBezTo>
                <a:cubicBezTo>
                  <a:pt x="4349559" y="979074"/>
                  <a:pt x="4309548" y="979456"/>
                  <a:pt x="4261536" y="979456"/>
                </a:cubicBezTo>
                <a:cubicBezTo>
                  <a:pt x="4255630" y="939934"/>
                  <a:pt x="4248200" y="900412"/>
                  <a:pt x="4238864" y="860699"/>
                </a:cubicBezTo>
                <a:cubicBezTo>
                  <a:pt x="4274873" y="865281"/>
                  <a:pt x="4303071" y="867572"/>
                  <a:pt x="4323266" y="867572"/>
                </a:cubicBezTo>
                <a:cubicBezTo>
                  <a:pt x="4350130" y="867572"/>
                  <a:pt x="4363467" y="852680"/>
                  <a:pt x="4363467" y="822896"/>
                </a:cubicBezTo>
                <a:cubicBezTo>
                  <a:pt x="4363467" y="793302"/>
                  <a:pt x="4363467" y="763899"/>
                  <a:pt x="4363467" y="734305"/>
                </a:cubicBezTo>
                <a:cubicBezTo>
                  <a:pt x="4296212" y="808194"/>
                  <a:pt x="4224575" y="868527"/>
                  <a:pt x="4148746" y="915304"/>
                </a:cubicBezTo>
                <a:cubicBezTo>
                  <a:pt x="4138648" y="900030"/>
                  <a:pt x="4126835" y="884374"/>
                  <a:pt x="4113308" y="868145"/>
                </a:cubicBezTo>
                <a:cubicBezTo>
                  <a:pt x="4057866" y="907094"/>
                  <a:pt x="4011949" y="943180"/>
                  <a:pt x="3975940" y="975828"/>
                </a:cubicBezTo>
                <a:cubicBezTo>
                  <a:pt x="3952506" y="946998"/>
                  <a:pt x="3928881" y="918168"/>
                  <a:pt x="3905446" y="889529"/>
                </a:cubicBezTo>
                <a:cubicBezTo>
                  <a:pt x="3926404" y="866236"/>
                  <a:pt x="3936692" y="838361"/>
                  <a:pt x="3936692" y="805903"/>
                </a:cubicBezTo>
                <a:lnTo>
                  <a:pt x="3936692" y="433388"/>
                </a:lnTo>
                <a:lnTo>
                  <a:pt x="0" y="433388"/>
                </a:lnTo>
                <a:lnTo>
                  <a:pt x="0" y="303525"/>
                </a:lnTo>
                <a:lnTo>
                  <a:pt x="3870961" y="303525"/>
                </a:lnTo>
                <a:lnTo>
                  <a:pt x="3870961" y="303001"/>
                </a:lnTo>
                <a:cubicBezTo>
                  <a:pt x="3932501" y="303001"/>
                  <a:pt x="3994040" y="303001"/>
                  <a:pt x="4055579" y="303001"/>
                </a:cubicBezTo>
                <a:cubicBezTo>
                  <a:pt x="4055579" y="453452"/>
                  <a:pt x="4055579" y="603902"/>
                  <a:pt x="4055579" y="754353"/>
                </a:cubicBezTo>
                <a:cubicBezTo>
                  <a:pt x="4065296" y="746907"/>
                  <a:pt x="4092160" y="729341"/>
                  <a:pt x="4135981" y="701657"/>
                </a:cubicBezTo>
                <a:cubicBezTo>
                  <a:pt x="4137886" y="728769"/>
                  <a:pt x="4140172" y="754353"/>
                  <a:pt x="4142839" y="778219"/>
                </a:cubicBezTo>
                <a:cubicBezTo>
                  <a:pt x="4196186" y="745952"/>
                  <a:pt x="4247056" y="708148"/>
                  <a:pt x="4295450" y="664808"/>
                </a:cubicBezTo>
                <a:cubicBezTo>
                  <a:pt x="4227432" y="664808"/>
                  <a:pt x="4159606" y="664808"/>
                  <a:pt x="4091779" y="664808"/>
                </a:cubicBezTo>
                <a:cubicBezTo>
                  <a:pt x="4091779" y="630441"/>
                  <a:pt x="4091779" y="595883"/>
                  <a:pt x="4091779" y="561517"/>
                </a:cubicBezTo>
                <a:cubicBezTo>
                  <a:pt x="4106449" y="561517"/>
                  <a:pt x="4121310" y="561517"/>
                  <a:pt x="4135981" y="561517"/>
                </a:cubicBezTo>
                <a:cubicBezTo>
                  <a:pt x="4135981" y="410302"/>
                  <a:pt x="4135981" y="259279"/>
                  <a:pt x="4135981" y="108255"/>
                </a:cubicBezTo>
                <a:cubicBezTo>
                  <a:pt x="4166464" y="108255"/>
                  <a:pt x="4197139" y="108255"/>
                  <a:pt x="4227623" y="108255"/>
                </a:cubicBezTo>
                <a:cubicBezTo>
                  <a:pt x="4238102" y="74843"/>
                  <a:pt x="4247819" y="38758"/>
                  <a:pt x="4256583" y="0"/>
                </a:cubicBezTo>
                <a:close/>
              </a:path>
            </a:pathLst>
          </a:custGeom>
          <a:solidFill>
            <a:srgbClr val="C0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p>
        </p:txBody>
      </p:sp>
      <p:sp>
        <p:nvSpPr>
          <p:cNvPr id="3" name="Freeform 9"/>
          <p:cNvSpPr>
            <a:spLocks noEditPoints="1"/>
          </p:cNvSpPr>
          <p:nvPr/>
        </p:nvSpPr>
        <p:spPr bwMode="auto">
          <a:xfrm>
            <a:off x="3890963" y="2998837"/>
            <a:ext cx="2143125" cy="565150"/>
          </a:xfrm>
          <a:custGeom>
            <a:avLst/>
            <a:gdLst>
              <a:gd name="T0" fmla="*/ 10788 w 22500"/>
              <a:gd name="T1" fmla="*/ 4184 h 5907"/>
              <a:gd name="T2" fmla="*/ 10788 w 22500"/>
              <a:gd name="T3" fmla="*/ 4958 h 5907"/>
              <a:gd name="T4" fmla="*/ 13006 w 22500"/>
              <a:gd name="T5" fmla="*/ 5099 h 5907"/>
              <a:gd name="T6" fmla="*/ 11204 w 22500"/>
              <a:gd name="T7" fmla="*/ 4079 h 5907"/>
              <a:gd name="T8" fmla="*/ 15953 w 22500"/>
              <a:gd name="T9" fmla="*/ 1723 h 5907"/>
              <a:gd name="T10" fmla="*/ 18033 w 22500"/>
              <a:gd name="T11" fmla="*/ 3903 h 5907"/>
              <a:gd name="T12" fmla="*/ 17201 w 22500"/>
              <a:gd name="T13" fmla="*/ 5907 h 5907"/>
              <a:gd name="T14" fmla="*/ 16889 w 22500"/>
              <a:gd name="T15" fmla="*/ 2778 h 5907"/>
              <a:gd name="T16" fmla="*/ 15052 w 22500"/>
              <a:gd name="T17" fmla="*/ 2532 h 5907"/>
              <a:gd name="T18" fmla="*/ 14254 w 22500"/>
              <a:gd name="T19" fmla="*/ 5907 h 5907"/>
              <a:gd name="T20" fmla="*/ 9886 w 22500"/>
              <a:gd name="T21" fmla="*/ 1688 h 5907"/>
              <a:gd name="T22" fmla="*/ 13318 w 22500"/>
              <a:gd name="T23" fmla="*/ 2180 h 5907"/>
              <a:gd name="T24" fmla="*/ 13804 w 22500"/>
              <a:gd name="T25" fmla="*/ 5907 h 5907"/>
              <a:gd name="T26" fmla="*/ 10371 w 22500"/>
              <a:gd name="T27" fmla="*/ 5661 h 5907"/>
              <a:gd name="T28" fmla="*/ 10371 w 22500"/>
              <a:gd name="T29" fmla="*/ 3481 h 5907"/>
              <a:gd name="T30" fmla="*/ 12972 w 22500"/>
              <a:gd name="T31" fmla="*/ 3235 h 5907"/>
              <a:gd name="T32" fmla="*/ 9886 w 22500"/>
              <a:gd name="T33" fmla="*/ 2532 h 5907"/>
              <a:gd name="T34" fmla="*/ 18444 w 22500"/>
              <a:gd name="T35" fmla="*/ 0 h 5907"/>
              <a:gd name="T36" fmla="*/ 19241 w 22500"/>
              <a:gd name="T37" fmla="*/ 3200 h 5907"/>
              <a:gd name="T38" fmla="*/ 22431 w 22500"/>
              <a:gd name="T39" fmla="*/ 1723 h 5907"/>
              <a:gd name="T40" fmla="*/ 22500 w 22500"/>
              <a:gd name="T41" fmla="*/ 5907 h 5907"/>
              <a:gd name="T42" fmla="*/ 19241 w 22500"/>
              <a:gd name="T43" fmla="*/ 3833 h 5907"/>
              <a:gd name="T44" fmla="*/ 18444 w 22500"/>
              <a:gd name="T45" fmla="*/ 5907 h 5907"/>
              <a:gd name="T46" fmla="*/ 5787 w 22500"/>
              <a:gd name="T47" fmla="*/ 0 h 5907"/>
              <a:gd name="T48" fmla="*/ 6585 w 22500"/>
              <a:gd name="T49" fmla="*/ 1723 h 5907"/>
              <a:gd name="T50" fmla="*/ 9358 w 22500"/>
              <a:gd name="T51" fmla="*/ 3516 h 5907"/>
              <a:gd name="T52" fmla="*/ 8561 w 22500"/>
              <a:gd name="T53" fmla="*/ 5907 h 5907"/>
              <a:gd name="T54" fmla="*/ 8388 w 22500"/>
              <a:gd name="T55" fmla="*/ 2778 h 5907"/>
              <a:gd name="T56" fmla="*/ 6585 w 22500"/>
              <a:gd name="T57" fmla="*/ 2532 h 5907"/>
              <a:gd name="T58" fmla="*/ 5787 w 22500"/>
              <a:gd name="T59" fmla="*/ 5907 h 5907"/>
              <a:gd name="T60" fmla="*/ 0 w 22500"/>
              <a:gd name="T61" fmla="*/ 0 h 5907"/>
              <a:gd name="T62" fmla="*/ 5304 w 22500"/>
              <a:gd name="T63" fmla="*/ 844 h 5907"/>
              <a:gd name="T64" fmla="*/ 3051 w 22500"/>
              <a:gd name="T65" fmla="*/ 5907 h 5907"/>
              <a:gd name="T66" fmla="*/ 2253 w 22500"/>
              <a:gd name="T67" fmla="*/ 844 h 5907"/>
              <a:gd name="T68" fmla="*/ 0 w 22500"/>
              <a:gd name="T69" fmla="*/ 0 h 5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00" h="5907">
                <a:moveTo>
                  <a:pt x="11204" y="4079"/>
                </a:moveTo>
                <a:cubicBezTo>
                  <a:pt x="11042" y="4079"/>
                  <a:pt x="10903" y="4114"/>
                  <a:pt x="10788" y="4184"/>
                </a:cubicBezTo>
                <a:cubicBezTo>
                  <a:pt x="10672" y="4278"/>
                  <a:pt x="10614" y="4407"/>
                  <a:pt x="10614" y="4571"/>
                </a:cubicBezTo>
                <a:cubicBezTo>
                  <a:pt x="10614" y="4735"/>
                  <a:pt x="10672" y="4864"/>
                  <a:pt x="10788" y="4958"/>
                </a:cubicBezTo>
                <a:cubicBezTo>
                  <a:pt x="10903" y="5052"/>
                  <a:pt x="11042" y="5099"/>
                  <a:pt x="11204" y="5099"/>
                </a:cubicBezTo>
                <a:cubicBezTo>
                  <a:pt x="11804" y="5099"/>
                  <a:pt x="12405" y="5099"/>
                  <a:pt x="13006" y="5099"/>
                </a:cubicBezTo>
                <a:cubicBezTo>
                  <a:pt x="13006" y="4759"/>
                  <a:pt x="13006" y="4419"/>
                  <a:pt x="13006" y="4079"/>
                </a:cubicBezTo>
                <a:cubicBezTo>
                  <a:pt x="12405" y="4079"/>
                  <a:pt x="11804" y="4079"/>
                  <a:pt x="11204" y="4079"/>
                </a:cubicBezTo>
                <a:close/>
                <a:moveTo>
                  <a:pt x="14254" y="1723"/>
                </a:moveTo>
                <a:cubicBezTo>
                  <a:pt x="14821" y="1723"/>
                  <a:pt x="15387" y="1723"/>
                  <a:pt x="15953" y="1723"/>
                </a:cubicBezTo>
                <a:cubicBezTo>
                  <a:pt x="16624" y="1723"/>
                  <a:pt x="17120" y="1864"/>
                  <a:pt x="17444" y="2145"/>
                </a:cubicBezTo>
                <a:cubicBezTo>
                  <a:pt x="17837" y="2497"/>
                  <a:pt x="18033" y="3083"/>
                  <a:pt x="18033" y="3903"/>
                </a:cubicBezTo>
                <a:cubicBezTo>
                  <a:pt x="18033" y="4571"/>
                  <a:pt x="18033" y="5239"/>
                  <a:pt x="18033" y="5907"/>
                </a:cubicBezTo>
                <a:cubicBezTo>
                  <a:pt x="17756" y="5907"/>
                  <a:pt x="17479" y="5907"/>
                  <a:pt x="17201" y="5907"/>
                </a:cubicBezTo>
                <a:cubicBezTo>
                  <a:pt x="17201" y="5239"/>
                  <a:pt x="17201" y="4571"/>
                  <a:pt x="17201" y="3903"/>
                </a:cubicBezTo>
                <a:cubicBezTo>
                  <a:pt x="17201" y="3341"/>
                  <a:pt x="17097" y="2966"/>
                  <a:pt x="16889" y="2778"/>
                </a:cubicBezTo>
                <a:cubicBezTo>
                  <a:pt x="16728" y="2614"/>
                  <a:pt x="16416" y="2532"/>
                  <a:pt x="15953" y="2532"/>
                </a:cubicBezTo>
                <a:cubicBezTo>
                  <a:pt x="15653" y="2532"/>
                  <a:pt x="15352" y="2532"/>
                  <a:pt x="15052" y="2532"/>
                </a:cubicBezTo>
                <a:cubicBezTo>
                  <a:pt x="15052" y="3657"/>
                  <a:pt x="15052" y="4782"/>
                  <a:pt x="15052" y="5907"/>
                </a:cubicBezTo>
                <a:cubicBezTo>
                  <a:pt x="14786" y="5907"/>
                  <a:pt x="14520" y="5907"/>
                  <a:pt x="14254" y="5907"/>
                </a:cubicBezTo>
                <a:cubicBezTo>
                  <a:pt x="14254" y="4513"/>
                  <a:pt x="14254" y="3118"/>
                  <a:pt x="14254" y="1723"/>
                </a:cubicBezTo>
                <a:close/>
                <a:moveTo>
                  <a:pt x="9886" y="1688"/>
                </a:moveTo>
                <a:cubicBezTo>
                  <a:pt x="10556" y="1688"/>
                  <a:pt x="11227" y="1688"/>
                  <a:pt x="11897" y="1688"/>
                </a:cubicBezTo>
                <a:cubicBezTo>
                  <a:pt x="12521" y="1688"/>
                  <a:pt x="12995" y="1852"/>
                  <a:pt x="13318" y="2180"/>
                </a:cubicBezTo>
                <a:cubicBezTo>
                  <a:pt x="13642" y="2508"/>
                  <a:pt x="13804" y="2954"/>
                  <a:pt x="13804" y="3516"/>
                </a:cubicBezTo>
                <a:cubicBezTo>
                  <a:pt x="13804" y="4313"/>
                  <a:pt x="13804" y="5110"/>
                  <a:pt x="13804" y="5907"/>
                </a:cubicBezTo>
                <a:cubicBezTo>
                  <a:pt x="12937" y="5907"/>
                  <a:pt x="12070" y="5907"/>
                  <a:pt x="11204" y="5907"/>
                </a:cubicBezTo>
                <a:cubicBezTo>
                  <a:pt x="10903" y="5907"/>
                  <a:pt x="10626" y="5825"/>
                  <a:pt x="10371" y="5661"/>
                </a:cubicBezTo>
                <a:cubicBezTo>
                  <a:pt x="10002" y="5427"/>
                  <a:pt x="9817" y="5063"/>
                  <a:pt x="9817" y="4571"/>
                </a:cubicBezTo>
                <a:cubicBezTo>
                  <a:pt x="9817" y="4102"/>
                  <a:pt x="10002" y="3739"/>
                  <a:pt x="10371" y="3481"/>
                </a:cubicBezTo>
                <a:cubicBezTo>
                  <a:pt x="10626" y="3317"/>
                  <a:pt x="10903" y="3235"/>
                  <a:pt x="11204" y="3235"/>
                </a:cubicBezTo>
                <a:cubicBezTo>
                  <a:pt x="11793" y="3235"/>
                  <a:pt x="12382" y="3235"/>
                  <a:pt x="12972" y="3235"/>
                </a:cubicBezTo>
                <a:cubicBezTo>
                  <a:pt x="12902" y="2766"/>
                  <a:pt x="12544" y="2532"/>
                  <a:pt x="11897" y="2532"/>
                </a:cubicBezTo>
                <a:cubicBezTo>
                  <a:pt x="11227" y="2532"/>
                  <a:pt x="10556" y="2532"/>
                  <a:pt x="9886" y="2532"/>
                </a:cubicBezTo>
                <a:cubicBezTo>
                  <a:pt x="9886" y="2251"/>
                  <a:pt x="9886" y="1969"/>
                  <a:pt x="9886" y="1688"/>
                </a:cubicBezTo>
                <a:close/>
                <a:moveTo>
                  <a:pt x="18444" y="0"/>
                </a:moveTo>
                <a:cubicBezTo>
                  <a:pt x="18709" y="0"/>
                  <a:pt x="18975" y="0"/>
                  <a:pt x="19241" y="0"/>
                </a:cubicBezTo>
                <a:cubicBezTo>
                  <a:pt x="19241" y="1067"/>
                  <a:pt x="19241" y="2133"/>
                  <a:pt x="19241" y="3200"/>
                </a:cubicBezTo>
                <a:cubicBezTo>
                  <a:pt x="19865" y="2708"/>
                  <a:pt x="20489" y="2215"/>
                  <a:pt x="21113" y="1723"/>
                </a:cubicBezTo>
                <a:cubicBezTo>
                  <a:pt x="21552" y="1723"/>
                  <a:pt x="21991" y="1723"/>
                  <a:pt x="22431" y="1723"/>
                </a:cubicBezTo>
                <a:cubicBezTo>
                  <a:pt x="21656" y="2333"/>
                  <a:pt x="20882" y="2942"/>
                  <a:pt x="20108" y="3552"/>
                </a:cubicBezTo>
                <a:cubicBezTo>
                  <a:pt x="20905" y="4337"/>
                  <a:pt x="21703" y="5122"/>
                  <a:pt x="22500" y="5907"/>
                </a:cubicBezTo>
                <a:cubicBezTo>
                  <a:pt x="22107" y="5907"/>
                  <a:pt x="21714" y="5907"/>
                  <a:pt x="21321" y="5907"/>
                </a:cubicBezTo>
                <a:cubicBezTo>
                  <a:pt x="20628" y="5216"/>
                  <a:pt x="19934" y="4524"/>
                  <a:pt x="19241" y="3833"/>
                </a:cubicBezTo>
                <a:cubicBezTo>
                  <a:pt x="19241" y="4524"/>
                  <a:pt x="19241" y="5216"/>
                  <a:pt x="19241" y="5907"/>
                </a:cubicBezTo>
                <a:cubicBezTo>
                  <a:pt x="18975" y="5907"/>
                  <a:pt x="18709" y="5907"/>
                  <a:pt x="18444" y="5907"/>
                </a:cubicBezTo>
                <a:cubicBezTo>
                  <a:pt x="18444" y="3938"/>
                  <a:pt x="18444" y="1969"/>
                  <a:pt x="18444" y="0"/>
                </a:cubicBezTo>
                <a:close/>
                <a:moveTo>
                  <a:pt x="5787" y="0"/>
                </a:moveTo>
                <a:cubicBezTo>
                  <a:pt x="6053" y="0"/>
                  <a:pt x="6319" y="0"/>
                  <a:pt x="6585" y="0"/>
                </a:cubicBezTo>
                <a:cubicBezTo>
                  <a:pt x="6585" y="575"/>
                  <a:pt x="6585" y="1149"/>
                  <a:pt x="6585" y="1723"/>
                </a:cubicBezTo>
                <a:cubicBezTo>
                  <a:pt x="6908" y="1723"/>
                  <a:pt x="7232" y="1723"/>
                  <a:pt x="7556" y="1723"/>
                </a:cubicBezTo>
                <a:cubicBezTo>
                  <a:pt x="8757" y="1723"/>
                  <a:pt x="9358" y="2321"/>
                  <a:pt x="9358" y="3516"/>
                </a:cubicBezTo>
                <a:cubicBezTo>
                  <a:pt x="9358" y="4313"/>
                  <a:pt x="9358" y="5110"/>
                  <a:pt x="9358" y="5907"/>
                </a:cubicBezTo>
                <a:cubicBezTo>
                  <a:pt x="9093" y="5907"/>
                  <a:pt x="8827" y="5907"/>
                  <a:pt x="8561" y="5907"/>
                </a:cubicBezTo>
                <a:cubicBezTo>
                  <a:pt x="8561" y="5110"/>
                  <a:pt x="8561" y="4313"/>
                  <a:pt x="8561" y="3516"/>
                </a:cubicBezTo>
                <a:cubicBezTo>
                  <a:pt x="8561" y="3165"/>
                  <a:pt x="8503" y="2919"/>
                  <a:pt x="8388" y="2778"/>
                </a:cubicBezTo>
                <a:cubicBezTo>
                  <a:pt x="8226" y="2614"/>
                  <a:pt x="7948" y="2532"/>
                  <a:pt x="7556" y="2532"/>
                </a:cubicBezTo>
                <a:cubicBezTo>
                  <a:pt x="7232" y="2532"/>
                  <a:pt x="6908" y="2532"/>
                  <a:pt x="6585" y="2532"/>
                </a:cubicBezTo>
                <a:cubicBezTo>
                  <a:pt x="6585" y="3657"/>
                  <a:pt x="6585" y="4782"/>
                  <a:pt x="6585" y="5907"/>
                </a:cubicBezTo>
                <a:cubicBezTo>
                  <a:pt x="6319" y="5907"/>
                  <a:pt x="6053" y="5907"/>
                  <a:pt x="5787" y="5907"/>
                </a:cubicBezTo>
                <a:cubicBezTo>
                  <a:pt x="5787" y="3938"/>
                  <a:pt x="5787" y="1969"/>
                  <a:pt x="5787" y="0"/>
                </a:cubicBezTo>
                <a:close/>
                <a:moveTo>
                  <a:pt x="0" y="0"/>
                </a:moveTo>
                <a:cubicBezTo>
                  <a:pt x="1768" y="0"/>
                  <a:pt x="3536" y="0"/>
                  <a:pt x="5304" y="0"/>
                </a:cubicBezTo>
                <a:cubicBezTo>
                  <a:pt x="5304" y="282"/>
                  <a:pt x="5304" y="563"/>
                  <a:pt x="5304" y="844"/>
                </a:cubicBezTo>
                <a:cubicBezTo>
                  <a:pt x="4553" y="844"/>
                  <a:pt x="3802" y="844"/>
                  <a:pt x="3051" y="844"/>
                </a:cubicBezTo>
                <a:cubicBezTo>
                  <a:pt x="3051" y="2532"/>
                  <a:pt x="3051" y="4220"/>
                  <a:pt x="3051" y="5907"/>
                </a:cubicBezTo>
                <a:cubicBezTo>
                  <a:pt x="2785" y="5907"/>
                  <a:pt x="2519" y="5907"/>
                  <a:pt x="2253" y="5907"/>
                </a:cubicBezTo>
                <a:cubicBezTo>
                  <a:pt x="2253" y="4220"/>
                  <a:pt x="2253" y="2532"/>
                  <a:pt x="2253" y="844"/>
                </a:cubicBezTo>
                <a:cubicBezTo>
                  <a:pt x="1502" y="844"/>
                  <a:pt x="751" y="844"/>
                  <a:pt x="0" y="844"/>
                </a:cubicBezTo>
                <a:cubicBezTo>
                  <a:pt x="0" y="563"/>
                  <a:pt x="0" y="282"/>
                  <a:pt x="0" y="0"/>
                </a:cubicBezTo>
                <a:close/>
              </a:path>
            </a:pathLst>
          </a:custGeom>
          <a:solidFill>
            <a:schemeClr val="tx1">
              <a:lumMod val="50000"/>
              <a:lumOff val="50000"/>
            </a:schemeClr>
          </a:solidFill>
          <a:ln w="0">
            <a:noFill/>
            <a:prstDash val="solid"/>
            <a:round/>
          </a:ln>
        </p:spPr>
        <p:txBody>
          <a:bodyPr/>
          <a:lstStyle/>
          <a:p>
            <a:pPr eaLnBrk="1" hangingPunct="1">
              <a:spcBef>
                <a:spcPts val="0"/>
              </a:spcBef>
              <a:spcAft>
                <a:spcPts val="0"/>
              </a:spcAft>
              <a:defRPr/>
            </a:pPr>
            <a:endParaRPr lang="zh-CN" altLang="en-US">
              <a:solidFill>
                <a:schemeClr val="accent1">
                  <a:lumMod val="20000"/>
                  <a:lumOff val="80000"/>
                </a:schemeClr>
              </a:solidFill>
              <a:latin typeface="+mn-lt"/>
              <a:ea typeface="+mn-ea"/>
            </a:endParaRPr>
          </a:p>
        </p:txBody>
      </p:sp>
      <p:sp>
        <p:nvSpPr>
          <p:cNvPr id="4" name="Freeform 10"/>
          <p:cNvSpPr>
            <a:spLocks noEditPoints="1"/>
          </p:cNvSpPr>
          <p:nvPr/>
        </p:nvSpPr>
        <p:spPr bwMode="auto">
          <a:xfrm>
            <a:off x="6311900" y="2998837"/>
            <a:ext cx="1430338" cy="581025"/>
          </a:xfrm>
          <a:custGeom>
            <a:avLst/>
            <a:gdLst>
              <a:gd name="T0" fmla="*/ 4234 w 7507"/>
              <a:gd name="T1" fmla="*/ 1178 h 3042"/>
              <a:gd name="T2" fmla="*/ 3731 w 7507"/>
              <a:gd name="T3" fmla="*/ 1389 h 3042"/>
              <a:gd name="T4" fmla="*/ 3523 w 7507"/>
              <a:gd name="T5" fmla="*/ 1899 h 3042"/>
              <a:gd name="T6" fmla="*/ 3731 w 7507"/>
              <a:gd name="T7" fmla="*/ 2409 h 3042"/>
              <a:gd name="T8" fmla="*/ 4234 w 7507"/>
              <a:gd name="T9" fmla="*/ 2620 h 3042"/>
              <a:gd name="T10" fmla="*/ 4736 w 7507"/>
              <a:gd name="T11" fmla="*/ 2409 h 3042"/>
              <a:gd name="T12" fmla="*/ 4962 w 7507"/>
              <a:gd name="T13" fmla="*/ 1899 h 3042"/>
              <a:gd name="T14" fmla="*/ 4736 w 7507"/>
              <a:gd name="T15" fmla="*/ 1389 h 3042"/>
              <a:gd name="T16" fmla="*/ 4234 w 7507"/>
              <a:gd name="T17" fmla="*/ 1178 h 3042"/>
              <a:gd name="T18" fmla="*/ 5583 w 7507"/>
              <a:gd name="T19" fmla="*/ 862 h 3042"/>
              <a:gd name="T20" fmla="*/ 5981 w 7507"/>
              <a:gd name="T21" fmla="*/ 862 h 3042"/>
              <a:gd name="T22" fmla="*/ 5981 w 7507"/>
              <a:gd name="T23" fmla="*/ 1934 h 3042"/>
              <a:gd name="T24" fmla="*/ 6172 w 7507"/>
              <a:gd name="T25" fmla="*/ 2444 h 3042"/>
              <a:gd name="T26" fmla="*/ 6605 w 7507"/>
              <a:gd name="T27" fmla="*/ 2532 h 3042"/>
              <a:gd name="T28" fmla="*/ 7108 w 7507"/>
              <a:gd name="T29" fmla="*/ 2532 h 3042"/>
              <a:gd name="T30" fmla="*/ 7108 w 7507"/>
              <a:gd name="T31" fmla="*/ 862 h 3042"/>
              <a:gd name="T32" fmla="*/ 7507 w 7507"/>
              <a:gd name="T33" fmla="*/ 862 h 3042"/>
              <a:gd name="T34" fmla="*/ 7507 w 7507"/>
              <a:gd name="T35" fmla="*/ 2954 h 3042"/>
              <a:gd name="T36" fmla="*/ 6605 w 7507"/>
              <a:gd name="T37" fmla="*/ 2954 h 3042"/>
              <a:gd name="T38" fmla="*/ 5583 w 7507"/>
              <a:gd name="T39" fmla="*/ 1934 h 3042"/>
              <a:gd name="T40" fmla="*/ 5583 w 7507"/>
              <a:gd name="T41" fmla="*/ 862 h 3042"/>
              <a:gd name="T42" fmla="*/ 4234 w 7507"/>
              <a:gd name="T43" fmla="*/ 756 h 3042"/>
              <a:gd name="T44" fmla="*/ 5031 w 7507"/>
              <a:gd name="T45" fmla="*/ 1090 h 3042"/>
              <a:gd name="T46" fmla="*/ 5360 w 7507"/>
              <a:gd name="T47" fmla="*/ 1899 h 3042"/>
              <a:gd name="T48" fmla="*/ 5031 w 7507"/>
              <a:gd name="T49" fmla="*/ 2708 h 3042"/>
              <a:gd name="T50" fmla="*/ 4234 w 7507"/>
              <a:gd name="T51" fmla="*/ 3042 h 3042"/>
              <a:gd name="T52" fmla="*/ 3436 w 7507"/>
              <a:gd name="T53" fmla="*/ 2708 h 3042"/>
              <a:gd name="T54" fmla="*/ 3124 w 7507"/>
              <a:gd name="T55" fmla="*/ 1899 h 3042"/>
              <a:gd name="T56" fmla="*/ 3436 w 7507"/>
              <a:gd name="T57" fmla="*/ 1090 h 3042"/>
              <a:gd name="T58" fmla="*/ 4234 w 7507"/>
              <a:gd name="T59" fmla="*/ 756 h 3042"/>
              <a:gd name="T60" fmla="*/ 0 w 7507"/>
              <a:gd name="T61" fmla="*/ 0 h 3042"/>
              <a:gd name="T62" fmla="*/ 502 w 7507"/>
              <a:gd name="T63" fmla="*/ 0 h 3042"/>
              <a:gd name="T64" fmla="*/ 1438 w 7507"/>
              <a:gd name="T65" fmla="*/ 1354 h 3042"/>
              <a:gd name="T66" fmla="*/ 2374 w 7507"/>
              <a:gd name="T67" fmla="*/ 0 h 3042"/>
              <a:gd name="T68" fmla="*/ 2877 w 7507"/>
              <a:gd name="T69" fmla="*/ 0 h 3042"/>
              <a:gd name="T70" fmla="*/ 1646 w 7507"/>
              <a:gd name="T71" fmla="*/ 1776 h 3042"/>
              <a:gd name="T72" fmla="*/ 1646 w 7507"/>
              <a:gd name="T73" fmla="*/ 2954 h 3042"/>
              <a:gd name="T74" fmla="*/ 1230 w 7507"/>
              <a:gd name="T75" fmla="*/ 2954 h 3042"/>
              <a:gd name="T76" fmla="*/ 1230 w 7507"/>
              <a:gd name="T77" fmla="*/ 1776 h 3042"/>
              <a:gd name="T78" fmla="*/ 0 w 7507"/>
              <a:gd name="T79" fmla="*/ 0 h 3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07" h="3042">
                <a:moveTo>
                  <a:pt x="4234" y="1178"/>
                </a:moveTo>
                <a:cubicBezTo>
                  <a:pt x="4037" y="1178"/>
                  <a:pt x="3870" y="1249"/>
                  <a:pt x="3731" y="1389"/>
                </a:cubicBezTo>
                <a:cubicBezTo>
                  <a:pt x="3592" y="1530"/>
                  <a:pt x="3523" y="1700"/>
                  <a:pt x="3523" y="1899"/>
                </a:cubicBezTo>
                <a:cubicBezTo>
                  <a:pt x="3523" y="2098"/>
                  <a:pt x="3592" y="2268"/>
                  <a:pt x="3731" y="2409"/>
                </a:cubicBezTo>
                <a:cubicBezTo>
                  <a:pt x="3870" y="2549"/>
                  <a:pt x="4037" y="2620"/>
                  <a:pt x="4234" y="2620"/>
                </a:cubicBezTo>
                <a:cubicBezTo>
                  <a:pt x="4430" y="2620"/>
                  <a:pt x="4598" y="2549"/>
                  <a:pt x="4736" y="2409"/>
                </a:cubicBezTo>
                <a:cubicBezTo>
                  <a:pt x="4887" y="2268"/>
                  <a:pt x="4962" y="2098"/>
                  <a:pt x="4962" y="1899"/>
                </a:cubicBezTo>
                <a:cubicBezTo>
                  <a:pt x="4962" y="1700"/>
                  <a:pt x="4887" y="1530"/>
                  <a:pt x="4736" y="1389"/>
                </a:cubicBezTo>
                <a:cubicBezTo>
                  <a:pt x="4598" y="1249"/>
                  <a:pt x="4430" y="1178"/>
                  <a:pt x="4234" y="1178"/>
                </a:cubicBezTo>
                <a:close/>
                <a:moveTo>
                  <a:pt x="5583" y="862"/>
                </a:moveTo>
                <a:cubicBezTo>
                  <a:pt x="5716" y="862"/>
                  <a:pt x="5848" y="862"/>
                  <a:pt x="5981" y="862"/>
                </a:cubicBezTo>
                <a:cubicBezTo>
                  <a:pt x="5981" y="1219"/>
                  <a:pt x="5981" y="1577"/>
                  <a:pt x="5981" y="1934"/>
                </a:cubicBezTo>
                <a:cubicBezTo>
                  <a:pt x="5981" y="2180"/>
                  <a:pt x="6045" y="2350"/>
                  <a:pt x="6172" y="2444"/>
                </a:cubicBezTo>
                <a:cubicBezTo>
                  <a:pt x="6264" y="2503"/>
                  <a:pt x="6409" y="2532"/>
                  <a:pt x="6605" y="2532"/>
                </a:cubicBezTo>
                <a:cubicBezTo>
                  <a:pt x="6773" y="2532"/>
                  <a:pt x="6941" y="2532"/>
                  <a:pt x="7108" y="2532"/>
                </a:cubicBezTo>
                <a:cubicBezTo>
                  <a:pt x="7108" y="1975"/>
                  <a:pt x="7108" y="1419"/>
                  <a:pt x="7108" y="862"/>
                </a:cubicBezTo>
                <a:cubicBezTo>
                  <a:pt x="7241" y="862"/>
                  <a:pt x="7374" y="862"/>
                  <a:pt x="7507" y="862"/>
                </a:cubicBezTo>
                <a:cubicBezTo>
                  <a:pt x="7507" y="1559"/>
                  <a:pt x="7507" y="2257"/>
                  <a:pt x="7507" y="2954"/>
                </a:cubicBezTo>
                <a:cubicBezTo>
                  <a:pt x="7206" y="2954"/>
                  <a:pt x="6906" y="2954"/>
                  <a:pt x="6605" y="2954"/>
                </a:cubicBezTo>
                <a:cubicBezTo>
                  <a:pt x="5924" y="2954"/>
                  <a:pt x="5583" y="2614"/>
                  <a:pt x="5583" y="1934"/>
                </a:cubicBezTo>
                <a:cubicBezTo>
                  <a:pt x="5583" y="1577"/>
                  <a:pt x="5583" y="1219"/>
                  <a:pt x="5583" y="862"/>
                </a:cubicBezTo>
                <a:close/>
                <a:moveTo>
                  <a:pt x="4234" y="756"/>
                </a:moveTo>
                <a:cubicBezTo>
                  <a:pt x="4546" y="756"/>
                  <a:pt x="4811" y="868"/>
                  <a:pt x="5031" y="1090"/>
                </a:cubicBezTo>
                <a:cubicBezTo>
                  <a:pt x="5251" y="1313"/>
                  <a:pt x="5360" y="1583"/>
                  <a:pt x="5360" y="1899"/>
                </a:cubicBezTo>
                <a:cubicBezTo>
                  <a:pt x="5360" y="2215"/>
                  <a:pt x="5251" y="2485"/>
                  <a:pt x="5031" y="2708"/>
                </a:cubicBezTo>
                <a:cubicBezTo>
                  <a:pt x="4811" y="2930"/>
                  <a:pt x="4546" y="3042"/>
                  <a:pt x="4234" y="3042"/>
                </a:cubicBezTo>
                <a:cubicBezTo>
                  <a:pt x="3922" y="3042"/>
                  <a:pt x="3656" y="2930"/>
                  <a:pt x="3436" y="2708"/>
                </a:cubicBezTo>
                <a:cubicBezTo>
                  <a:pt x="3228" y="2485"/>
                  <a:pt x="3124" y="2215"/>
                  <a:pt x="3124" y="1899"/>
                </a:cubicBezTo>
                <a:cubicBezTo>
                  <a:pt x="3124" y="1583"/>
                  <a:pt x="3228" y="1313"/>
                  <a:pt x="3436" y="1090"/>
                </a:cubicBezTo>
                <a:cubicBezTo>
                  <a:pt x="3656" y="868"/>
                  <a:pt x="3922" y="756"/>
                  <a:pt x="4234" y="756"/>
                </a:cubicBezTo>
                <a:close/>
                <a:moveTo>
                  <a:pt x="0" y="0"/>
                </a:moveTo>
                <a:cubicBezTo>
                  <a:pt x="167" y="0"/>
                  <a:pt x="335" y="0"/>
                  <a:pt x="502" y="0"/>
                </a:cubicBezTo>
                <a:cubicBezTo>
                  <a:pt x="814" y="452"/>
                  <a:pt x="1126" y="903"/>
                  <a:pt x="1438" y="1354"/>
                </a:cubicBezTo>
                <a:cubicBezTo>
                  <a:pt x="1750" y="903"/>
                  <a:pt x="2062" y="452"/>
                  <a:pt x="2374" y="0"/>
                </a:cubicBezTo>
                <a:cubicBezTo>
                  <a:pt x="2542" y="0"/>
                  <a:pt x="2710" y="0"/>
                  <a:pt x="2877" y="0"/>
                </a:cubicBezTo>
                <a:cubicBezTo>
                  <a:pt x="2467" y="592"/>
                  <a:pt x="2057" y="1184"/>
                  <a:pt x="1646" y="1776"/>
                </a:cubicBezTo>
                <a:cubicBezTo>
                  <a:pt x="1646" y="2169"/>
                  <a:pt x="1646" y="2561"/>
                  <a:pt x="1646" y="2954"/>
                </a:cubicBezTo>
                <a:cubicBezTo>
                  <a:pt x="1508" y="2954"/>
                  <a:pt x="1369" y="2954"/>
                  <a:pt x="1230" y="2954"/>
                </a:cubicBezTo>
                <a:cubicBezTo>
                  <a:pt x="1230" y="2561"/>
                  <a:pt x="1230" y="2169"/>
                  <a:pt x="1230" y="1776"/>
                </a:cubicBezTo>
                <a:cubicBezTo>
                  <a:pt x="820" y="1184"/>
                  <a:pt x="410" y="592"/>
                  <a:pt x="0" y="0"/>
                </a:cubicBezTo>
                <a:close/>
              </a:path>
            </a:pathLst>
          </a:custGeom>
          <a:solidFill>
            <a:schemeClr val="tx1">
              <a:lumMod val="50000"/>
              <a:lumOff val="50000"/>
            </a:schemeClr>
          </a:solidFill>
          <a:ln w="0">
            <a:noFill/>
            <a:prstDash val="solid"/>
            <a:round/>
          </a:ln>
        </p:spPr>
        <p:txBody>
          <a:bodyPr/>
          <a:lstStyle/>
          <a:p>
            <a:pPr eaLnBrk="1" hangingPunct="1">
              <a:spcBef>
                <a:spcPts val="0"/>
              </a:spcBef>
              <a:spcAft>
                <a:spcPts val="0"/>
              </a:spcAft>
              <a:defRPr/>
            </a:pPr>
            <a:endParaRPr lang="zh-CN" altLang="en-US">
              <a:solidFill>
                <a:schemeClr val="accent1">
                  <a:lumMod val="20000"/>
                  <a:lumOff val="80000"/>
                </a:schemeClr>
              </a:solidFill>
              <a:latin typeface="+mn-lt"/>
              <a:ea typeface="+mn-ea"/>
            </a:endParaRPr>
          </a:p>
        </p:txBody>
      </p:sp>
      <p:sp>
        <p:nvSpPr>
          <p:cNvPr id="5" name="TextBox 4"/>
          <p:cNvSpPr txBox="1"/>
          <p:nvPr/>
        </p:nvSpPr>
        <p:spPr>
          <a:xfrm>
            <a:off x="179512" y="2450294"/>
            <a:ext cx="2790508" cy="535531"/>
          </a:xfrm>
          <a:prstGeom prst="rect">
            <a:avLst/>
          </a:prstGeom>
          <a:noFill/>
        </p:spPr>
        <p:txBody>
          <a:bodyPr wrap="none" rtlCol="0">
            <a:spAutoFit/>
          </a:bodyPr>
          <a:lstStyle/>
          <a:p>
            <a:pPr marL="171450" indent="-171450">
              <a:lnSpc>
                <a:spcPct val="120000"/>
              </a:lnSpc>
              <a:buClr>
                <a:srgbClr val="C00000"/>
              </a:buClr>
              <a:buFont typeface="Wingdings" panose="05000000000000000000" pitchFamily="2" charset="2"/>
              <a:buChar char="l"/>
            </a:pPr>
            <a:r>
              <a:rPr lang="en-US" altLang="zh-CN" sz="1200" dirty="0" smtClean="0">
                <a:solidFill>
                  <a:srgbClr val="C00000"/>
                </a:solidFill>
                <a:latin typeface="Impact" panose="020B0806030902050204" pitchFamily="34" charset="0"/>
              </a:rPr>
              <a:t>COMPANY</a:t>
            </a:r>
            <a:r>
              <a:rPr lang="zh-CN" altLang="en-US" sz="1200" dirty="0" smtClean="0">
                <a:solidFill>
                  <a:srgbClr val="C00000"/>
                </a:solidFill>
                <a:latin typeface="Impact" panose="020B0806030902050204" pitchFamily="34" charset="0"/>
              </a:rPr>
              <a:t>：</a:t>
            </a:r>
            <a:r>
              <a:rPr lang="en-US" altLang="zh-CN" sz="1200" b="1" dirty="0" err="1" smtClean="0">
                <a:solidFill>
                  <a:schemeClr val="tx1">
                    <a:lumMod val="75000"/>
                    <a:lumOff val="25000"/>
                  </a:schemeClr>
                </a:solidFill>
                <a:latin typeface="微软雅黑" panose="020B0503020204020204" pitchFamily="34" charset="-122"/>
                <a:ea typeface="微软雅黑" panose="020B0503020204020204" pitchFamily="34" charset="-122"/>
              </a:rPr>
              <a:t>Jingfeng</a:t>
            </a:r>
            <a:r>
              <a:rPr lang="en-US" altLang="zh-CN" sz="12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200" b="1" dirty="0" err="1" smtClean="0">
                <a:solidFill>
                  <a:schemeClr val="tx1">
                    <a:lumMod val="75000"/>
                    <a:lumOff val="25000"/>
                  </a:schemeClr>
                </a:solidFill>
                <a:latin typeface="微软雅黑" panose="020B0503020204020204" pitchFamily="34" charset="-122"/>
                <a:ea typeface="微软雅黑" panose="020B0503020204020204" pitchFamily="34" charset="-122"/>
              </a:rPr>
              <a:t>Humic</a:t>
            </a:r>
            <a:r>
              <a:rPr lang="en-US" altLang="zh-CN" sz="1200" b="1" dirty="0" smtClean="0">
                <a:solidFill>
                  <a:schemeClr val="tx1">
                    <a:lumMod val="75000"/>
                    <a:lumOff val="25000"/>
                  </a:schemeClr>
                </a:solidFill>
                <a:latin typeface="微软雅黑" panose="020B0503020204020204" pitchFamily="34" charset="-122"/>
                <a:ea typeface="微软雅黑" panose="020B0503020204020204" pitchFamily="34" charset="-122"/>
              </a:rPr>
              <a:t> Acid</a:t>
            </a:r>
            <a:r>
              <a:rPr lang="en-US" altLang="zh-CN" sz="1200" b="1" dirty="0" smtClean="0">
                <a:solidFill>
                  <a:schemeClr val="tx1">
                    <a:lumMod val="75000"/>
                    <a:lumOff val="25000"/>
                  </a:schemeClr>
                </a:solidFill>
                <a:latin typeface="Impact" panose="020B0806030902050204" pitchFamily="34" charset="0"/>
                <a:ea typeface="微软雅黑" panose="020B0503020204020204" pitchFamily="34" charset="-122"/>
              </a:rPr>
              <a:t>   </a:t>
            </a:r>
          </a:p>
          <a:p>
            <a:pPr marL="171450" indent="-171450">
              <a:lnSpc>
                <a:spcPct val="120000"/>
              </a:lnSpc>
              <a:buClr>
                <a:srgbClr val="C00000"/>
              </a:buClr>
              <a:buFont typeface="Wingdings" panose="05000000000000000000" pitchFamily="2" charset="2"/>
              <a:buChar char="l"/>
            </a:pPr>
            <a:r>
              <a:rPr lang="en-US" altLang="zh-CN" sz="1200" dirty="0" smtClean="0">
                <a:solidFill>
                  <a:srgbClr val="C00000"/>
                </a:solidFill>
                <a:latin typeface="Impact" panose="020B0806030902050204" pitchFamily="34" charset="0"/>
                <a:ea typeface="微软雅黑" panose="020B0503020204020204" pitchFamily="34" charset="-122"/>
              </a:rPr>
              <a:t>DATE:  </a:t>
            </a:r>
            <a:r>
              <a:rPr lang="en-US" altLang="zh-CN" sz="1200" dirty="0" smtClean="0">
                <a:solidFill>
                  <a:schemeClr val="tx1">
                    <a:lumMod val="75000"/>
                    <a:lumOff val="25000"/>
                  </a:schemeClr>
                </a:solidFill>
                <a:latin typeface="Impact" panose="020B0806030902050204" pitchFamily="34" charset="0"/>
                <a:ea typeface="微软雅黑" panose="020B0503020204020204" pitchFamily="34" charset="-122"/>
              </a:rPr>
              <a:t>2017-12-20</a:t>
            </a:r>
          </a:p>
        </p:txBody>
      </p:sp>
      <p:sp>
        <p:nvSpPr>
          <p:cNvPr id="6" name="矩形 5"/>
          <p:cNvSpPr/>
          <p:nvPr/>
        </p:nvSpPr>
        <p:spPr>
          <a:xfrm>
            <a:off x="323528" y="3254667"/>
            <a:ext cx="3488723" cy="274849"/>
          </a:xfrm>
          <a:prstGeom prst="rect">
            <a:avLst/>
          </a:prstGeom>
        </p:spPr>
        <p:txBody>
          <a:bodyPr wrap="none">
            <a:prstTxWarp prst="textPlain">
              <a:avLst/>
            </a:prstTxWarp>
            <a:spAutoFit/>
          </a:bodyPr>
          <a:lstStyle/>
          <a:p>
            <a:pPr eaLnBrk="1" hangingPunct="1">
              <a:defRPr/>
            </a:pPr>
            <a:r>
              <a:rPr lang="en-US" altLang="zh-CN" sz="1200" spc="200" dirty="0">
                <a:solidFill>
                  <a:schemeClr val="tx1">
                    <a:alpha val="40000"/>
                  </a:schemeClr>
                </a:solidFill>
                <a:latin typeface="Impact" panose="020B0806030902050204" pitchFamily="34" charset="0"/>
                <a:ea typeface="华文隶书" panose="02010800040101010101" pitchFamily="2" charset="-122"/>
              </a:rPr>
              <a:t>COOPERATION REALIZE DREAMS</a:t>
            </a:r>
          </a:p>
        </p:txBody>
      </p:sp>
      <p:pic>
        <p:nvPicPr>
          <p:cNvPr id="8" name="Picture 2" descr="C:\Users\JINGFENG-Graeme\Desktop\微信图片_20190619174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2382" y="4743023"/>
            <a:ext cx="1609351" cy="276999"/>
          </a:xfrm>
          <a:prstGeom prst="rect">
            <a:avLst/>
          </a:prstGeom>
          <a:noFill/>
        </p:spPr>
        <p:txBody>
          <a:bodyPr wrap="none" rtlCol="0">
            <a:spAutoFit/>
          </a:bodyPr>
          <a:lstStyle/>
          <a:p>
            <a:r>
              <a:rPr lang="en-US" altLang="zh-CN" sz="1200" dirty="0" smtClean="0">
                <a:hlinkClick r:id="rId5"/>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56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971600" y="1029569"/>
            <a:ext cx="2055242" cy="3338037"/>
          </a:xfrm>
          <a:prstGeom prst="rect">
            <a:avLst/>
          </a:prstGeom>
          <a:solidFill>
            <a:schemeClr val="tx2">
              <a:lumMod val="50000"/>
            </a:schemeClr>
          </a:solidFill>
          <a:ln w="19050">
            <a:solidFill>
              <a:srgbClr val="B8B3A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p>
        </p:txBody>
      </p:sp>
      <p:grpSp>
        <p:nvGrpSpPr>
          <p:cNvPr id="31" name="组合 30"/>
          <p:cNvGrpSpPr/>
          <p:nvPr/>
        </p:nvGrpSpPr>
        <p:grpSpPr>
          <a:xfrm>
            <a:off x="1690711" y="915566"/>
            <a:ext cx="6408712" cy="804410"/>
            <a:chOff x="1575800" y="1015336"/>
            <a:chExt cx="6408712" cy="804410"/>
          </a:xfrm>
        </p:grpSpPr>
        <p:sp>
          <p:nvSpPr>
            <p:cNvPr id="32" name="五边形 31"/>
            <p:cNvSpPr/>
            <p:nvPr/>
          </p:nvSpPr>
          <p:spPr>
            <a:xfrm>
              <a:off x="1575800" y="1015336"/>
              <a:ext cx="1704775" cy="804410"/>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150058" y="1015336"/>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608733" y="1114422"/>
              <a:ext cx="3471218" cy="577081"/>
            </a:xfrm>
            <a:prstGeom prst="rect">
              <a:avLst/>
            </a:prstGeom>
            <a:noFill/>
          </p:spPr>
          <p:txBody>
            <a:bodyPr wrap="square" rtlCol="0">
              <a:spAutoFit/>
            </a:bodyPr>
            <a:lstStyle/>
            <a:p>
              <a:pPr>
                <a:lnSpc>
                  <a:spcPct val="150000"/>
                </a:lnSpc>
              </a:pPr>
              <a:r>
                <a:rPr lang="en-US" altLang="zh-CN" sz="1050" b="1" dirty="0">
                  <a:latin typeface="微软雅黑" panose="020B0503020204020204" pitchFamily="34" charset="-122"/>
                  <a:ea typeface="微软雅黑" panose="020B0503020204020204" pitchFamily="34" charset="-122"/>
                </a:rPr>
                <a:t>A1-1001, </a:t>
              </a:r>
              <a:r>
                <a:rPr lang="en-US" altLang="zh-CN" sz="1050" b="1" dirty="0" err="1">
                  <a:latin typeface="微软雅黑" panose="020B0503020204020204" pitchFamily="34" charset="-122"/>
                  <a:ea typeface="微软雅黑" panose="020B0503020204020204" pitchFamily="34" charset="-122"/>
                </a:rPr>
                <a:t>Taida</a:t>
              </a:r>
              <a:r>
                <a:rPr lang="en-US" altLang="zh-CN" sz="1050" b="1" dirty="0">
                  <a:latin typeface="微软雅黑" panose="020B0503020204020204" pitchFamily="34" charset="-122"/>
                  <a:ea typeface="微软雅黑" panose="020B0503020204020204" pitchFamily="34" charset="-122"/>
                </a:rPr>
                <a:t> </a:t>
              </a:r>
              <a:r>
                <a:rPr lang="en-US" altLang="zh-CN" sz="1050" b="1" dirty="0" err="1">
                  <a:latin typeface="微软雅黑" panose="020B0503020204020204" pitchFamily="34" charset="-122"/>
                  <a:ea typeface="微软雅黑" panose="020B0503020204020204" pitchFamily="34" charset="-122"/>
                </a:rPr>
                <a:t>Xintiandi</a:t>
              </a:r>
              <a:r>
                <a:rPr lang="en-US" altLang="zh-CN" sz="1050" b="1" dirty="0">
                  <a:latin typeface="微软雅黑" panose="020B0503020204020204" pitchFamily="34" charset="-122"/>
                  <a:ea typeface="微软雅黑" panose="020B0503020204020204" pitchFamily="34" charset="-122"/>
                </a:rPr>
                <a:t>, </a:t>
              </a:r>
              <a:r>
                <a:rPr lang="en-US" altLang="zh-CN" sz="1050" b="1" dirty="0" err="1">
                  <a:latin typeface="微软雅黑" panose="020B0503020204020204" pitchFamily="34" charset="-122"/>
                  <a:ea typeface="微软雅黑" panose="020B0503020204020204" pitchFamily="34" charset="-122"/>
                </a:rPr>
                <a:t>Nanhai</a:t>
              </a:r>
              <a:r>
                <a:rPr lang="en-US" altLang="zh-CN" sz="1050" b="1" dirty="0">
                  <a:latin typeface="微软雅黑" panose="020B0503020204020204" pitchFamily="34" charset="-122"/>
                  <a:ea typeface="微软雅黑" panose="020B0503020204020204" pitchFamily="34" charset="-122"/>
                </a:rPr>
                <a:t> Road, </a:t>
              </a:r>
              <a:r>
                <a:rPr lang="en-US" altLang="zh-CN" sz="1050" b="1" dirty="0" err="1">
                  <a:latin typeface="微软雅黑" panose="020B0503020204020204" pitchFamily="34" charset="-122"/>
                  <a:ea typeface="微软雅黑" panose="020B0503020204020204" pitchFamily="34" charset="-122"/>
                </a:rPr>
                <a:t>Binhai</a:t>
              </a:r>
              <a:r>
                <a:rPr lang="en-US" altLang="zh-CN" sz="1050" b="1" dirty="0">
                  <a:latin typeface="微软雅黑" panose="020B0503020204020204" pitchFamily="34" charset="-122"/>
                  <a:ea typeface="微软雅黑" panose="020B0503020204020204" pitchFamily="34" charset="-122"/>
                </a:rPr>
                <a:t> New District, </a:t>
              </a:r>
              <a:r>
                <a:rPr lang="en-US" altLang="zh-CN" sz="1050" b="1" dirty="0" smtClean="0">
                  <a:latin typeface="微软雅黑" panose="020B0503020204020204" pitchFamily="34" charset="-122"/>
                  <a:ea typeface="微软雅黑" panose="020B0503020204020204" pitchFamily="34" charset="-122"/>
                </a:rPr>
                <a:t>Tianjin</a:t>
              </a:r>
              <a:r>
                <a:rPr lang="zh-CN" altLang="en-US" sz="1050" b="1" dirty="0" smtClean="0">
                  <a:latin typeface="微软雅黑" panose="020B0503020204020204" pitchFamily="34" charset="-122"/>
                  <a:ea typeface="微软雅黑" panose="020B0503020204020204" pitchFamily="34" charset="-122"/>
                </a:rPr>
                <a:t>，</a:t>
              </a:r>
              <a:r>
                <a:rPr lang="en-US" altLang="zh-CN" sz="1050" b="1" dirty="0" smtClean="0">
                  <a:latin typeface="微软雅黑" panose="020B0503020204020204" pitchFamily="34" charset="-122"/>
                  <a:ea typeface="微软雅黑" panose="020B0503020204020204" pitchFamily="34" charset="-122"/>
                </a:rPr>
                <a:t>China</a:t>
              </a:r>
              <a:endParaRPr lang="zh-CN" altLang="en-US" sz="1050" b="1" dirty="0">
                <a:latin typeface="微软雅黑" panose="020B0503020204020204" pitchFamily="34" charset="-122"/>
                <a:ea typeface="微软雅黑" panose="020B0503020204020204" pitchFamily="34" charset="-122"/>
              </a:endParaRPr>
            </a:p>
          </p:txBody>
        </p:sp>
        <p:sp>
          <p:nvSpPr>
            <p:cNvPr id="35" name="文本框 23"/>
            <p:cNvSpPr txBox="1"/>
            <p:nvPr/>
          </p:nvSpPr>
          <p:spPr>
            <a:xfrm>
              <a:off x="1623560" y="1113888"/>
              <a:ext cx="1741469" cy="295145"/>
            </a:xfrm>
            <a:prstGeom prst="rect">
              <a:avLst/>
            </a:prstGeom>
            <a:noFill/>
          </p:spPr>
          <p:txBody>
            <a:bodyPr wrap="square" rtlCol="0">
              <a:spAutoFit/>
            </a:bodyPr>
            <a:lstStyle/>
            <a:p>
              <a:pPr>
                <a:lnSpc>
                  <a:spcPct val="120000"/>
                </a:lnSpc>
              </a:pPr>
              <a:r>
                <a:rPr lang="en-US" altLang="zh-CN" sz="1200" b="1" dirty="0">
                  <a:solidFill>
                    <a:schemeClr val="bg1"/>
                  </a:solidFill>
                  <a:latin typeface="微软雅黑" panose="020B0503020204020204" pitchFamily="34" charset="-122"/>
                  <a:ea typeface="微软雅黑" panose="020B0503020204020204" pitchFamily="34" charset="-122"/>
                </a:rPr>
                <a:t>MKT </a:t>
              </a:r>
              <a:r>
                <a:rPr lang="en-US" altLang="zh-CN" sz="1200" b="1" dirty="0" err="1">
                  <a:solidFill>
                    <a:schemeClr val="bg1"/>
                  </a:solidFill>
                  <a:latin typeface="微软雅黑" panose="020B0503020204020204" pitchFamily="34" charset="-122"/>
                  <a:ea typeface="微软雅黑" panose="020B0503020204020204" pitchFamily="34" charset="-122"/>
                </a:rPr>
                <a:t>Dept</a:t>
              </a:r>
              <a:r>
                <a:rPr lang="en-US" altLang="zh-CN" sz="1200" b="1" dirty="0">
                  <a:solidFill>
                    <a:schemeClr val="bg1"/>
                  </a:solidFill>
                  <a:latin typeface="微软雅黑" panose="020B0503020204020204" pitchFamily="34" charset="-122"/>
                  <a:ea typeface="微软雅黑" panose="020B0503020204020204" pitchFamily="34" charset="-122"/>
                </a:rPr>
                <a: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690711" y="1842503"/>
            <a:ext cx="6408712" cy="804410"/>
            <a:chOff x="1575800" y="1942273"/>
            <a:chExt cx="6408712" cy="804410"/>
          </a:xfrm>
        </p:grpSpPr>
        <p:sp>
          <p:nvSpPr>
            <p:cNvPr id="37" name="五边形 36"/>
            <p:cNvSpPr/>
            <p:nvPr/>
          </p:nvSpPr>
          <p:spPr>
            <a:xfrm>
              <a:off x="1575800" y="1942273"/>
              <a:ext cx="1704775" cy="804410"/>
            </a:xfrm>
            <a:prstGeom prst="homePlate">
              <a:avLst>
                <a:gd name="adj" fmla="val 30537"/>
              </a:avLst>
            </a:prstGeom>
            <a:solidFill>
              <a:srgbClr val="FF990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solidFill>
              </a:endParaRPr>
            </a:p>
          </p:txBody>
        </p:sp>
        <p:sp>
          <p:nvSpPr>
            <p:cNvPr id="38" name="任意多边形 37"/>
            <p:cNvSpPr/>
            <p:nvPr/>
          </p:nvSpPr>
          <p:spPr>
            <a:xfrm>
              <a:off x="3150058" y="1942273"/>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39" name="文本框 17"/>
            <p:cNvSpPr txBox="1"/>
            <p:nvPr/>
          </p:nvSpPr>
          <p:spPr>
            <a:xfrm>
              <a:off x="3608733" y="2017386"/>
              <a:ext cx="3471218" cy="306174"/>
            </a:xfrm>
            <a:prstGeom prst="rect">
              <a:avLst/>
            </a:prstGeom>
            <a:noFill/>
          </p:spPr>
          <p:txBody>
            <a:bodyPr wrap="square" rtlCol="0">
              <a:spAutoFit/>
            </a:bodyPr>
            <a:lstStyle/>
            <a:p>
              <a:pPr>
                <a:lnSpc>
                  <a:spcPct val="150000"/>
                </a:lnSpc>
              </a:pPr>
              <a:endParaRPr lang="zh-CN" altLang="en-US" sz="105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20"/>
            <p:cNvSpPr txBox="1"/>
            <p:nvPr/>
          </p:nvSpPr>
          <p:spPr>
            <a:xfrm>
              <a:off x="1606947" y="2028041"/>
              <a:ext cx="1741469" cy="533400"/>
            </a:xfrm>
            <a:prstGeom prst="rect">
              <a:avLst/>
            </a:prstGeom>
            <a:noFill/>
          </p:spPr>
          <p:txBody>
            <a:bodyPr wrap="square" rtlCol="0">
              <a:spAutoFit/>
            </a:bodyPr>
            <a:lstStyle/>
            <a:p>
              <a:pPr>
                <a:lnSpc>
                  <a:spcPct val="120000"/>
                </a:lnSpc>
              </a:pPr>
              <a:r>
                <a:rPr lang="en-US" altLang="zh-CN" sz="1200" b="1" dirty="0" smtClean="0">
                  <a:solidFill>
                    <a:schemeClr val="bg1"/>
                  </a:solidFill>
                  <a:latin typeface="微软雅黑" panose="020B0503020204020204" pitchFamily="34" charset="-122"/>
                  <a:ea typeface="微软雅黑" panose="020B0503020204020204" pitchFamily="34" charset="-122"/>
                </a:rPr>
                <a:t>Seaweek Production base: </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690711" y="2750261"/>
            <a:ext cx="6408712" cy="804410"/>
            <a:chOff x="1575800" y="2850031"/>
            <a:chExt cx="6408712" cy="804410"/>
          </a:xfrm>
        </p:grpSpPr>
        <p:sp>
          <p:nvSpPr>
            <p:cNvPr id="42" name="五边形 41"/>
            <p:cNvSpPr/>
            <p:nvPr/>
          </p:nvSpPr>
          <p:spPr>
            <a:xfrm>
              <a:off x="1575800" y="2850031"/>
              <a:ext cx="170477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608733" y="2915060"/>
              <a:ext cx="3471218" cy="306174"/>
            </a:xfrm>
            <a:prstGeom prst="rect">
              <a:avLst/>
            </a:prstGeom>
            <a:noFill/>
          </p:spPr>
          <p:txBody>
            <a:bodyPr wrap="square" rtlCol="0">
              <a:spAutoFit/>
            </a:bodyPr>
            <a:lstStyle/>
            <a:p>
              <a:pPr>
                <a:lnSpc>
                  <a:spcPct val="150000"/>
                </a:lnSpc>
              </a:pPr>
              <a:endParaRPr lang="zh-CN" altLang="en-US" sz="1050" b="1" dirty="0">
                <a:latin typeface="微软雅黑" panose="020B0503020204020204" pitchFamily="34" charset="-122"/>
                <a:ea typeface="微软雅黑" panose="020B0503020204020204" pitchFamily="34" charset="-122"/>
              </a:endParaRPr>
            </a:p>
          </p:txBody>
        </p:sp>
        <p:sp>
          <p:nvSpPr>
            <p:cNvPr id="45" name="文本框 21"/>
            <p:cNvSpPr txBox="1"/>
            <p:nvPr/>
          </p:nvSpPr>
          <p:spPr>
            <a:xfrm>
              <a:off x="1606947" y="2976286"/>
              <a:ext cx="1741469" cy="295145"/>
            </a:xfrm>
            <a:prstGeom prst="rect">
              <a:avLst/>
            </a:prstGeom>
            <a:noFill/>
          </p:spPr>
          <p:txBody>
            <a:bodyPr wrap="square" rtlCol="0">
              <a:spAutoFit/>
            </a:bodyPr>
            <a:lstStyle/>
            <a:p>
              <a:pPr>
                <a:lnSpc>
                  <a:spcPct val="120000"/>
                </a:lnSpc>
              </a:pP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1678403" y="3677198"/>
            <a:ext cx="6421020" cy="862075"/>
            <a:chOff x="1563492" y="3776968"/>
            <a:chExt cx="6421020" cy="862075"/>
          </a:xfrm>
        </p:grpSpPr>
        <p:sp>
          <p:nvSpPr>
            <p:cNvPr id="47" name="五边形 46"/>
            <p:cNvSpPr/>
            <p:nvPr/>
          </p:nvSpPr>
          <p:spPr>
            <a:xfrm>
              <a:off x="1575800" y="3776968"/>
              <a:ext cx="1704775" cy="804410"/>
            </a:xfrm>
            <a:prstGeom prst="homePlate">
              <a:avLst>
                <a:gd name="adj" fmla="val 30537"/>
              </a:avLst>
            </a:prstGeom>
            <a:solidFill>
              <a:srgbClr val="FF8860"/>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8" name="任意多边形 47"/>
            <p:cNvSpPr/>
            <p:nvPr/>
          </p:nvSpPr>
          <p:spPr>
            <a:xfrm>
              <a:off x="3150058" y="3776968"/>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9" name="文本框 19"/>
            <p:cNvSpPr txBox="1"/>
            <p:nvPr/>
          </p:nvSpPr>
          <p:spPr>
            <a:xfrm>
              <a:off x="3608733" y="3863269"/>
              <a:ext cx="4304740" cy="333375"/>
            </a:xfrm>
            <a:prstGeom prst="rect">
              <a:avLst/>
            </a:prstGeom>
            <a:noFill/>
          </p:spPr>
          <p:txBody>
            <a:bodyPr wrap="square" rtlCol="0">
              <a:spAutoFit/>
            </a:bodyPr>
            <a:lstStyle/>
            <a:p>
              <a:pPr>
                <a:lnSpc>
                  <a:spcPct val="150000"/>
                </a:lnSpc>
              </a:pPr>
              <a:r>
                <a:rPr lang="en-US" altLang="zh-CN" sz="1050" b="1" dirty="0">
                  <a:latin typeface="微软雅黑" panose="020B0503020204020204" pitchFamily="34" charset="-122"/>
                  <a:ea typeface="微软雅黑" panose="020B0503020204020204" pitchFamily="34" charset="-122"/>
                </a:rPr>
                <a:t>Qingshuihe Industri Park, Hohhot, Inner Mongolia</a:t>
              </a:r>
              <a:endParaRPr lang="zh-CN" altLang="en-US" sz="1050" b="1" dirty="0">
                <a:latin typeface="微软雅黑" panose="020B0503020204020204" pitchFamily="34" charset="-122"/>
                <a:ea typeface="微软雅黑" panose="020B0503020204020204" pitchFamily="34" charset="-122"/>
              </a:endParaRPr>
            </a:p>
          </p:txBody>
        </p:sp>
        <p:sp>
          <p:nvSpPr>
            <p:cNvPr id="50" name="文本框 22"/>
            <p:cNvSpPr txBox="1"/>
            <p:nvPr/>
          </p:nvSpPr>
          <p:spPr>
            <a:xfrm>
              <a:off x="1563492" y="3884028"/>
              <a:ext cx="1741469" cy="755015"/>
            </a:xfrm>
            <a:prstGeom prst="rect">
              <a:avLst/>
            </a:prstGeom>
            <a:noFill/>
          </p:spPr>
          <p:txBody>
            <a:bodyPr wrap="square" rtlCol="0">
              <a:spAutoFit/>
            </a:bodyPr>
            <a:lstStyle/>
            <a:p>
              <a:pPr>
                <a:lnSpc>
                  <a:spcPct val="120000"/>
                </a:lnSpc>
              </a:pPr>
              <a:r>
                <a:rPr lang="en-US" altLang="zh-CN" sz="1200" b="1" dirty="0" smtClean="0">
                  <a:solidFill>
                    <a:schemeClr val="bg1"/>
                  </a:solidFill>
                  <a:latin typeface="微软雅黑" panose="020B0503020204020204" pitchFamily="34" charset="-122"/>
                  <a:ea typeface="微软雅黑" panose="020B0503020204020204" pitchFamily="34" charset="-122"/>
                </a:rPr>
                <a:t>Humic Acid Production Base #2</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sp>
        <p:nvSpPr>
          <p:cNvPr id="55" name="任意多边形 54"/>
          <p:cNvSpPr/>
          <p:nvPr/>
        </p:nvSpPr>
        <p:spPr>
          <a:xfrm rot="13500000">
            <a:off x="1177989" y="889395"/>
            <a:ext cx="1514" cy="1514"/>
          </a:xfrm>
          <a:custGeom>
            <a:avLst/>
            <a:gdLst>
              <a:gd name="connsiteX0" fmla="*/ 2018 w 2018"/>
              <a:gd name="connsiteY0" fmla="*/ 2018 h 2018"/>
              <a:gd name="connsiteX1" fmla="*/ 0 w 2018"/>
              <a:gd name="connsiteY1" fmla="*/ 0 h 2018"/>
              <a:gd name="connsiteX2" fmla="*/ 1213 w 2018"/>
              <a:gd name="connsiteY2" fmla="*/ 805 h 2018"/>
              <a:gd name="connsiteX3" fmla="*/ 2018 w 2018"/>
              <a:gd name="connsiteY3" fmla="*/ 2018 h 2018"/>
            </a:gdLst>
            <a:ahLst/>
            <a:cxnLst>
              <a:cxn ang="0">
                <a:pos x="connsiteX0" y="connsiteY0"/>
              </a:cxn>
              <a:cxn ang="0">
                <a:pos x="connsiteX1" y="connsiteY1"/>
              </a:cxn>
              <a:cxn ang="0">
                <a:pos x="connsiteX2" y="connsiteY2"/>
              </a:cxn>
              <a:cxn ang="0">
                <a:pos x="connsiteX3" y="connsiteY3"/>
              </a:cxn>
            </a:cxnLst>
            <a:rect l="l" t="t" r="r" b="b"/>
            <a:pathLst>
              <a:path w="2018" h="2018">
                <a:moveTo>
                  <a:pt x="2018" y="2018"/>
                </a:moveTo>
                <a:lnTo>
                  <a:pt x="0" y="0"/>
                </a:lnTo>
                <a:lnTo>
                  <a:pt x="1213" y="805"/>
                </a:lnTo>
                <a:lnTo>
                  <a:pt x="2018" y="201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56" name="TextBox 55"/>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9" name="TextBox 8"/>
          <p:cNvSpPr txBox="1"/>
          <p:nvPr/>
        </p:nvSpPr>
        <p:spPr>
          <a:xfrm>
            <a:off x="1331640" y="1692553"/>
            <a:ext cx="288032" cy="2031325"/>
          </a:xfrm>
          <a:prstGeom prst="rect">
            <a:avLst/>
          </a:prstGeom>
          <a:noFill/>
        </p:spPr>
        <p:txBody>
          <a:bodyPr wrap="square" rtlCol="0">
            <a:spAutoFit/>
          </a:bodyPr>
          <a:lstStyle/>
          <a:p>
            <a:r>
              <a:rPr lang="en-US" altLang="zh-CN" dirty="0" smtClean="0">
                <a:solidFill>
                  <a:schemeClr val="bg1"/>
                </a:solidFill>
              </a:rPr>
              <a:t>CONTACT</a:t>
            </a:r>
            <a:endParaRPr lang="zh-CN" altLang="en-US" dirty="0">
              <a:solidFill>
                <a:schemeClr val="bg1"/>
              </a:solidFill>
            </a:endParaRPr>
          </a:p>
        </p:txBody>
      </p:sp>
      <p:sp>
        <p:nvSpPr>
          <p:cNvPr id="57" name="矩形 56"/>
          <p:cNvSpPr/>
          <p:nvPr/>
        </p:nvSpPr>
        <p:spPr>
          <a:xfrm>
            <a:off x="1418536" y="144964"/>
            <a:ext cx="1069524"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Location</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8" name="Picture 2" descr="C:\Users\JINGFENG-Graeme\Desktop\微信图片_201906191748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D:\微云同步助手\470688841\同步文件夹2\景丰腐植酸\景丰-定稿-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5"/>
              </a:rPr>
              <a:t>www.humicchina.com</a:t>
            </a:r>
            <a:r>
              <a:rPr lang="zh-CN" altLang="en-US" sz="1200" dirty="0" smtClean="0"/>
              <a:t> </a:t>
            </a:r>
            <a:endParaRPr lang="zh-CN" altLang="en-US" sz="1200" dirty="0"/>
          </a:p>
        </p:txBody>
      </p:sp>
      <p:sp>
        <p:nvSpPr>
          <p:cNvPr id="4" name="矩形 3"/>
          <p:cNvSpPr/>
          <p:nvPr/>
        </p:nvSpPr>
        <p:spPr>
          <a:xfrm>
            <a:off x="3723644" y="2110085"/>
            <a:ext cx="4572000" cy="252730"/>
          </a:xfrm>
          <a:prstGeom prst="rect">
            <a:avLst/>
          </a:prstGeom>
        </p:spPr>
        <p:txBody>
          <a:bodyPr>
            <a:spAutoFit/>
          </a:bodyPr>
          <a:lstStyle/>
          <a:p>
            <a:r>
              <a:rPr lang="en-US" altLang="zh-CN" sz="1050" b="1" dirty="0">
                <a:latin typeface="微软雅黑" panose="020B0503020204020204" pitchFamily="34" charset="-122"/>
                <a:ea typeface="微软雅黑" panose="020B0503020204020204" pitchFamily="34" charset="-122"/>
              </a:rPr>
              <a:t>Poji Industrial Park, Puji Town, Jiaozhou City, Qingdao</a:t>
            </a:r>
            <a:endParaRPr lang="zh-CN" altLang="en-US" sz="1050" b="1" dirty="0">
              <a:latin typeface="微软雅黑" panose="020B0503020204020204" pitchFamily="34" charset="-122"/>
              <a:ea typeface="微软雅黑" panose="020B0503020204020204" pitchFamily="34" charset="-122"/>
            </a:endParaRPr>
          </a:p>
        </p:txBody>
      </p:sp>
      <p:sp>
        <p:nvSpPr>
          <p:cNvPr id="52" name="文本框 19"/>
          <p:cNvSpPr txBox="1"/>
          <p:nvPr/>
        </p:nvSpPr>
        <p:spPr>
          <a:xfrm>
            <a:off x="3752943" y="2852743"/>
            <a:ext cx="3471218" cy="548548"/>
          </a:xfrm>
          <a:prstGeom prst="rect">
            <a:avLst/>
          </a:prstGeom>
          <a:noFill/>
        </p:spPr>
        <p:txBody>
          <a:bodyPr wrap="square" rtlCol="0">
            <a:spAutoFit/>
          </a:bodyPr>
          <a:lstStyle/>
          <a:p>
            <a:pPr>
              <a:lnSpc>
                <a:spcPct val="150000"/>
              </a:lnSpc>
            </a:pPr>
            <a:r>
              <a:rPr lang="en-US" altLang="zh-CN" sz="1050" b="1" dirty="0" err="1" smtClean="0">
                <a:latin typeface="微软雅黑" panose="020B0503020204020204" pitchFamily="34" charset="-122"/>
                <a:ea typeface="微软雅黑" panose="020B0503020204020204" pitchFamily="34" charset="-122"/>
              </a:rPr>
              <a:t>Sun'nan'Zhuang</a:t>
            </a:r>
            <a:r>
              <a:rPr lang="en-US" altLang="zh-CN" sz="1050" b="1" dirty="0" smtClean="0">
                <a:latin typeface="微软雅黑" panose="020B0503020204020204" pitchFamily="34" charset="-122"/>
                <a:ea typeface="微软雅黑" panose="020B0503020204020204" pitchFamily="34" charset="-122"/>
              </a:rPr>
              <a:t> </a:t>
            </a:r>
            <a:r>
              <a:rPr lang="en-US" altLang="zh-CN" sz="1050" b="1" dirty="0" err="1" smtClean="0">
                <a:latin typeface="微软雅黑" panose="020B0503020204020204" pitchFamily="34" charset="-122"/>
                <a:ea typeface="微软雅黑" panose="020B0503020204020204" pitchFamily="34" charset="-122"/>
              </a:rPr>
              <a:t>village,Yong'an</a:t>
            </a:r>
            <a:r>
              <a:rPr lang="en-US" altLang="zh-CN" sz="1050" b="1" dirty="0" smtClean="0">
                <a:latin typeface="微软雅黑" panose="020B0503020204020204" pitchFamily="34" charset="-122"/>
                <a:ea typeface="微软雅黑" panose="020B0503020204020204" pitchFamily="34" charset="-122"/>
              </a:rPr>
              <a:t> Town, </a:t>
            </a:r>
            <a:r>
              <a:rPr lang="en-US" altLang="zh-CN" sz="1050" b="1" dirty="0" err="1" smtClean="0">
                <a:latin typeface="微软雅黑" panose="020B0503020204020204" pitchFamily="34" charset="-122"/>
                <a:ea typeface="微软雅黑" panose="020B0503020204020204" pitchFamily="34" charset="-122"/>
              </a:rPr>
              <a:t>Fenxi</a:t>
            </a:r>
            <a:r>
              <a:rPr lang="en-US" altLang="zh-CN" sz="1050" b="1" dirty="0" smtClean="0">
                <a:latin typeface="微软雅黑" panose="020B0503020204020204" pitchFamily="34" charset="-122"/>
                <a:ea typeface="微软雅黑" panose="020B0503020204020204" pitchFamily="34" charset="-122"/>
              </a:rPr>
              <a:t> County, </a:t>
            </a:r>
            <a:r>
              <a:rPr lang="en-US" altLang="zh-CN" sz="1050" b="1" dirty="0" err="1" smtClean="0">
                <a:latin typeface="微软雅黑" panose="020B0503020204020204" pitchFamily="34" charset="-122"/>
                <a:ea typeface="微软雅黑" panose="020B0503020204020204" pitchFamily="34" charset="-122"/>
              </a:rPr>
              <a:t>Linfen</a:t>
            </a:r>
            <a:r>
              <a:rPr lang="en-US" altLang="zh-CN" sz="1050" b="1" dirty="0" smtClean="0">
                <a:latin typeface="微软雅黑" panose="020B0503020204020204" pitchFamily="34" charset="-122"/>
                <a:ea typeface="微软雅黑" panose="020B0503020204020204" pitchFamily="34" charset="-122"/>
              </a:rPr>
              <a:t> </a:t>
            </a:r>
            <a:r>
              <a:rPr lang="en-US" altLang="zh-CN" sz="1050" b="1" dirty="0" err="1" smtClean="0">
                <a:latin typeface="微软雅黑" panose="020B0503020204020204" pitchFamily="34" charset="-122"/>
                <a:ea typeface="微软雅黑" panose="020B0503020204020204" pitchFamily="34" charset="-122"/>
              </a:rPr>
              <a:t>City,Shanxi</a:t>
            </a:r>
            <a:r>
              <a:rPr lang="en-US" altLang="zh-CN" sz="1050" b="1" dirty="0" smtClean="0">
                <a:latin typeface="微软雅黑" panose="020B0503020204020204" pitchFamily="34" charset="-122"/>
                <a:ea typeface="微软雅黑" panose="020B0503020204020204" pitchFamily="34" charset="-122"/>
              </a:rPr>
              <a:t> Province, 041000</a:t>
            </a:r>
            <a:endParaRPr lang="zh-CN" altLang="en-US" sz="1050" b="1" dirty="0">
              <a:latin typeface="微软雅黑" panose="020B0503020204020204" pitchFamily="34" charset="-122"/>
              <a:ea typeface="微软雅黑" panose="020B0503020204020204" pitchFamily="34" charset="-122"/>
            </a:endParaRPr>
          </a:p>
        </p:txBody>
      </p:sp>
      <p:sp>
        <p:nvSpPr>
          <p:cNvPr id="53" name="文本框 22"/>
          <p:cNvSpPr txBox="1"/>
          <p:nvPr/>
        </p:nvSpPr>
        <p:spPr>
          <a:xfrm>
            <a:off x="1678403" y="2869333"/>
            <a:ext cx="1741469" cy="755015"/>
          </a:xfrm>
          <a:prstGeom prst="rect">
            <a:avLst/>
          </a:prstGeom>
          <a:noFill/>
        </p:spPr>
        <p:txBody>
          <a:bodyPr wrap="square" rtlCol="0">
            <a:spAutoFit/>
          </a:bodyPr>
          <a:lstStyle/>
          <a:p>
            <a:pPr>
              <a:lnSpc>
                <a:spcPct val="120000"/>
              </a:lnSpc>
            </a:pPr>
            <a:r>
              <a:rPr lang="en-US" altLang="zh-CN" sz="1200" b="1" dirty="0" smtClean="0">
                <a:solidFill>
                  <a:schemeClr val="bg1"/>
                </a:solidFill>
                <a:latin typeface="微软雅黑" panose="020B0503020204020204" pitchFamily="34" charset="-122"/>
                <a:ea typeface="微软雅黑" panose="020B0503020204020204" pitchFamily="34" charset="-122"/>
              </a:rPr>
              <a:t>Humic Acid Production Base #1</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750" fill="hold"/>
                                        <p:tgtEl>
                                          <p:spTgt spid="36"/>
                                        </p:tgtEl>
                                        <p:attrNameLst>
                                          <p:attrName>ppt_x</p:attrName>
                                        </p:attrNameLst>
                                      </p:cBhvr>
                                      <p:tavLst>
                                        <p:tav tm="0">
                                          <p:val>
                                            <p:strVal val="#ppt_x"/>
                                          </p:val>
                                        </p:tav>
                                        <p:tav tm="100000">
                                          <p:val>
                                            <p:strVal val="#ppt_x"/>
                                          </p:val>
                                        </p:tav>
                                      </p:tavLst>
                                    </p:anim>
                                    <p:anim calcmode="lin" valueType="num">
                                      <p:cBhvr additive="base">
                                        <p:cTn id="13" dur="75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750" fill="hold"/>
                                        <p:tgtEl>
                                          <p:spTgt spid="41"/>
                                        </p:tgtEl>
                                        <p:attrNameLst>
                                          <p:attrName>ppt_x</p:attrName>
                                        </p:attrNameLst>
                                      </p:cBhvr>
                                      <p:tavLst>
                                        <p:tav tm="0">
                                          <p:val>
                                            <p:strVal val="#ppt_x"/>
                                          </p:val>
                                        </p:tav>
                                        <p:tav tm="100000">
                                          <p:val>
                                            <p:strVal val="#ppt_x"/>
                                          </p:val>
                                        </p:tav>
                                      </p:tavLst>
                                    </p:anim>
                                    <p:anim calcmode="lin" valueType="num">
                                      <p:cBhvr additive="base">
                                        <p:cTn id="18" dur="750" fill="hold"/>
                                        <p:tgtEl>
                                          <p:spTgt spid="4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750" fill="hold"/>
                                        <p:tgtEl>
                                          <p:spTgt spid="46"/>
                                        </p:tgtEl>
                                        <p:attrNameLst>
                                          <p:attrName>ppt_x</p:attrName>
                                        </p:attrNameLst>
                                      </p:cBhvr>
                                      <p:tavLst>
                                        <p:tav tm="0">
                                          <p:val>
                                            <p:strVal val="#ppt_x"/>
                                          </p:val>
                                        </p:tav>
                                        <p:tav tm="100000">
                                          <p:val>
                                            <p:strVal val="#ppt_x"/>
                                          </p:val>
                                        </p:tav>
                                      </p:tavLst>
                                    </p:anim>
                                    <p:anim calcmode="lin" valueType="num">
                                      <p:cBhvr additive="base">
                                        <p:cTn id="23" dur="75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9"/>
          <p:cNvSpPr/>
          <p:nvPr/>
        </p:nvSpPr>
        <p:spPr bwMode="auto">
          <a:xfrm>
            <a:off x="1565558" y="4144284"/>
            <a:ext cx="2905277" cy="921912"/>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6" name="Freeform 20"/>
          <p:cNvSpPr/>
          <p:nvPr/>
        </p:nvSpPr>
        <p:spPr bwMode="auto">
          <a:xfrm>
            <a:off x="4312308" y="4048602"/>
            <a:ext cx="2419931" cy="55032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8" name="Freeform 22"/>
          <p:cNvSpPr/>
          <p:nvPr/>
        </p:nvSpPr>
        <p:spPr bwMode="auto">
          <a:xfrm>
            <a:off x="3090341" y="3076492"/>
            <a:ext cx="554903" cy="1166554"/>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9" name="Freeform 23"/>
          <p:cNvSpPr/>
          <p:nvPr/>
        </p:nvSpPr>
        <p:spPr bwMode="auto">
          <a:xfrm>
            <a:off x="5211342" y="3215751"/>
            <a:ext cx="2529010" cy="1383172"/>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0" name="Freeform 24"/>
          <p:cNvSpPr/>
          <p:nvPr/>
        </p:nvSpPr>
        <p:spPr bwMode="auto">
          <a:xfrm>
            <a:off x="1565559" y="1707654"/>
            <a:ext cx="1120214" cy="576245"/>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1" name="Freeform 25"/>
          <p:cNvSpPr/>
          <p:nvPr/>
        </p:nvSpPr>
        <p:spPr bwMode="auto">
          <a:xfrm>
            <a:off x="1839301" y="3433207"/>
            <a:ext cx="1658185" cy="571650"/>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2" name="Freeform 26"/>
          <p:cNvSpPr/>
          <p:nvPr/>
        </p:nvSpPr>
        <p:spPr bwMode="auto">
          <a:xfrm>
            <a:off x="4567285" y="2245336"/>
            <a:ext cx="536858" cy="759865"/>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13" name="Freeform 27"/>
          <p:cNvSpPr/>
          <p:nvPr/>
        </p:nvSpPr>
        <p:spPr bwMode="auto">
          <a:xfrm>
            <a:off x="2534227" y="1601953"/>
            <a:ext cx="569354" cy="1572630"/>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pic>
        <p:nvPicPr>
          <p:cNvPr id="14" name="Picture 6" descr="D:\360data\重要数据\桌面\未标题-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841" y="1658627"/>
            <a:ext cx="1421791" cy="340756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组合 14"/>
          <p:cNvGrpSpPr/>
          <p:nvPr/>
        </p:nvGrpSpPr>
        <p:grpSpPr>
          <a:xfrm>
            <a:off x="319502" y="3780684"/>
            <a:ext cx="1518736" cy="600164"/>
            <a:chOff x="1258943" y="3259340"/>
            <a:chExt cx="1338135" cy="600164"/>
          </a:xfrm>
        </p:grpSpPr>
        <p:sp>
          <p:nvSpPr>
            <p:cNvPr id="16" name="Oval 17"/>
            <p:cNvSpPr>
              <a:spLocks noChangeArrowheads="1"/>
            </p:cNvSpPr>
            <p:nvPr/>
          </p:nvSpPr>
          <p:spPr bwMode="auto">
            <a:xfrm>
              <a:off x="2116571" y="3291167"/>
              <a:ext cx="480507" cy="536510"/>
            </a:xfrm>
            <a:prstGeom prst="ellipse">
              <a:avLst/>
            </a:prstGeom>
            <a:solidFill>
              <a:srgbClr val="FF5215"/>
            </a:solidFill>
            <a:ln>
              <a:noFill/>
            </a:ln>
          </p:spPr>
          <p:txBody>
            <a:bodyPr vert="horz" wrap="square" lIns="91440" tIns="45720" rIns="91440" bIns="45720" numCol="1" anchor="t" anchorCtr="0" compatLnSpc="1"/>
            <a:lstStyle/>
            <a:p>
              <a:endParaRPr lang="zh-CN" altLang="en-US"/>
            </a:p>
          </p:txBody>
        </p:sp>
        <p:sp>
          <p:nvSpPr>
            <p:cNvPr id="17" name="矩形 16"/>
            <p:cNvSpPr/>
            <p:nvPr/>
          </p:nvSpPr>
          <p:spPr>
            <a:xfrm>
              <a:off x="1258943" y="3259340"/>
              <a:ext cx="830764" cy="600164"/>
            </a:xfrm>
            <a:prstGeom prst="rect">
              <a:avLst/>
            </a:prstGeom>
          </p:spPr>
          <p:txBody>
            <a:bodyPr wrap="none">
              <a:spAutoFit/>
            </a:bodyPr>
            <a:lstStyle/>
            <a:p>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Leonardite</a:t>
              </a:r>
              <a:endPar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Lignite</a:t>
              </a:r>
            </a:p>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Peat</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06208" y="3133196"/>
            <a:ext cx="1478288" cy="536510"/>
            <a:chOff x="2182021" y="2089336"/>
            <a:chExt cx="1478288" cy="536510"/>
          </a:xfrm>
        </p:grpSpPr>
        <p:sp>
          <p:nvSpPr>
            <p:cNvPr id="20"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21" name="矩形 20"/>
            <p:cNvSpPr/>
            <p:nvPr/>
          </p:nvSpPr>
          <p:spPr>
            <a:xfrm>
              <a:off x="2182021" y="2220832"/>
              <a:ext cx="973343"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H</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umic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6309546" y="3691424"/>
            <a:ext cx="1749718" cy="536510"/>
            <a:chOff x="5470395" y="3093522"/>
            <a:chExt cx="1749718" cy="536510"/>
          </a:xfrm>
        </p:grpSpPr>
        <p:sp>
          <p:nvSpPr>
            <p:cNvPr id="24" name="矩形 23"/>
            <p:cNvSpPr/>
            <p:nvPr/>
          </p:nvSpPr>
          <p:spPr>
            <a:xfrm>
              <a:off x="6007922" y="3211888"/>
              <a:ext cx="1212191" cy="261610"/>
            </a:xfrm>
            <a:prstGeom prst="rect">
              <a:avLst/>
            </a:prstGeom>
          </p:spPr>
          <p:txBody>
            <a:bodyPr wrap="none">
              <a:spAutoFit/>
            </a:bodyPr>
            <a:lstStyle/>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New fertilizers</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Oval 19"/>
            <p:cNvSpPr>
              <a:spLocks noChangeArrowheads="1"/>
            </p:cNvSpPr>
            <p:nvPr/>
          </p:nvSpPr>
          <p:spPr bwMode="auto">
            <a:xfrm>
              <a:off x="5470395" y="3093522"/>
              <a:ext cx="537527" cy="536510"/>
            </a:xfrm>
            <a:prstGeom prst="ellipse">
              <a:avLst/>
            </a:prstGeom>
            <a:solidFill>
              <a:srgbClr val="029874"/>
            </a:solidFill>
            <a:ln>
              <a:noFill/>
            </a:ln>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7341583" y="3094156"/>
            <a:ext cx="1385286" cy="536510"/>
            <a:chOff x="6106121" y="2510048"/>
            <a:chExt cx="1385286" cy="536510"/>
          </a:xfrm>
        </p:grpSpPr>
        <p:sp>
          <p:nvSpPr>
            <p:cNvPr id="28" name="Oval 19"/>
            <p:cNvSpPr>
              <a:spLocks noChangeArrowheads="1"/>
            </p:cNvSpPr>
            <p:nvPr/>
          </p:nvSpPr>
          <p:spPr bwMode="auto">
            <a:xfrm>
              <a:off x="6106121" y="2510048"/>
              <a:ext cx="537527" cy="536510"/>
            </a:xfrm>
            <a:prstGeom prst="ellipse">
              <a:avLst/>
            </a:prstGeom>
            <a:solidFill>
              <a:srgbClr val="0070C0"/>
            </a:solidFill>
            <a:ln>
              <a:noFill/>
            </a:ln>
          </p:spPr>
          <p:txBody>
            <a:bodyPr vert="horz" wrap="square" lIns="91440" tIns="45720" rIns="91440" bIns="45720" numCol="1" anchor="t" anchorCtr="0" compatLnSpc="1"/>
            <a:lstStyle/>
            <a:p>
              <a:endParaRPr lang="zh-CN" altLang="en-US"/>
            </a:p>
          </p:txBody>
        </p:sp>
        <p:sp>
          <p:nvSpPr>
            <p:cNvPr id="29" name="矩形 28"/>
            <p:cNvSpPr/>
            <p:nvPr/>
          </p:nvSpPr>
          <p:spPr>
            <a:xfrm>
              <a:off x="6639892" y="2562859"/>
              <a:ext cx="851515" cy="430887"/>
            </a:xfrm>
            <a:prstGeom prst="rect">
              <a:avLst/>
            </a:prstGeom>
          </p:spPr>
          <p:txBody>
            <a:bodyPr wrap="none">
              <a:spAutoFit/>
            </a:bodyPr>
            <a:lstStyle/>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Seaweed </a:t>
              </a:r>
            </a:p>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extract</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12748" y="1341906"/>
            <a:ext cx="1903257" cy="536510"/>
            <a:chOff x="1559783" y="782839"/>
            <a:chExt cx="1903257" cy="536510"/>
          </a:xfrm>
        </p:grpSpPr>
        <p:sp>
          <p:nvSpPr>
            <p:cNvPr id="32" name="Oval 25"/>
            <p:cNvSpPr>
              <a:spLocks noChangeArrowheads="1"/>
            </p:cNvSpPr>
            <p:nvPr/>
          </p:nvSpPr>
          <p:spPr bwMode="auto">
            <a:xfrm>
              <a:off x="2926530" y="782839"/>
              <a:ext cx="536510" cy="536510"/>
            </a:xfrm>
            <a:prstGeom prst="ellipse">
              <a:avLst/>
            </a:prstGeom>
            <a:solidFill>
              <a:srgbClr val="A45BB4"/>
            </a:solidFill>
            <a:ln>
              <a:noFill/>
            </a:ln>
          </p:spPr>
          <p:txBody>
            <a:bodyPr vert="horz" wrap="square" lIns="91440" tIns="45720" rIns="91440" bIns="45720" numCol="1" anchor="t" anchorCtr="0" compatLnSpc="1"/>
            <a:lstStyle/>
            <a:p>
              <a:endParaRPr lang="zh-CN" altLang="en-US"/>
            </a:p>
          </p:txBody>
        </p:sp>
        <p:sp>
          <p:nvSpPr>
            <p:cNvPr id="33" name="矩形 32"/>
            <p:cNvSpPr/>
            <p:nvPr/>
          </p:nvSpPr>
          <p:spPr>
            <a:xfrm>
              <a:off x="1559783" y="929002"/>
              <a:ext cx="1444626" cy="261610"/>
            </a:xfrm>
            <a:prstGeom prst="rect">
              <a:avLst/>
            </a:prstGeom>
          </p:spPr>
          <p:txBody>
            <a:bodyPr wrap="none">
              <a:spAutoFit/>
            </a:bodyPr>
            <a:lstStyle/>
            <a:p>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Humate+NPK+TE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36" name="Oval 23"/>
          <p:cNvSpPr>
            <a:spLocks noChangeArrowheads="1"/>
          </p:cNvSpPr>
          <p:nvPr/>
        </p:nvSpPr>
        <p:spPr bwMode="auto">
          <a:xfrm>
            <a:off x="4746552" y="1731581"/>
            <a:ext cx="537527" cy="536510"/>
          </a:xfrm>
          <a:prstGeom prst="ellipse">
            <a:avLst/>
          </a:prstGeom>
          <a:solidFill>
            <a:srgbClr val="00B050"/>
          </a:solidFill>
          <a:ln>
            <a:noFill/>
          </a:ln>
        </p:spPr>
        <p:txBody>
          <a:bodyPr vert="horz" wrap="square" lIns="91440" tIns="45720" rIns="91440" bIns="45720" numCol="1" anchor="t" anchorCtr="0" compatLnSpc="1"/>
          <a:lstStyle/>
          <a:p>
            <a:endParaRPr lang="zh-CN" altLang="en-US"/>
          </a:p>
        </p:txBody>
      </p:sp>
      <p:grpSp>
        <p:nvGrpSpPr>
          <p:cNvPr id="39" name="组合 38"/>
          <p:cNvGrpSpPr/>
          <p:nvPr/>
        </p:nvGrpSpPr>
        <p:grpSpPr>
          <a:xfrm>
            <a:off x="3002962" y="1444072"/>
            <a:ext cx="1184754" cy="536510"/>
            <a:chOff x="4636797" y="503439"/>
            <a:chExt cx="1184754" cy="536510"/>
          </a:xfrm>
        </p:grpSpPr>
        <p:sp>
          <p:nvSpPr>
            <p:cNvPr id="40" name="矩形 39"/>
            <p:cNvSpPr/>
            <p:nvPr/>
          </p:nvSpPr>
          <p:spPr>
            <a:xfrm>
              <a:off x="5122321" y="640889"/>
              <a:ext cx="699230" cy="261610"/>
            </a:xfrm>
            <a:prstGeom prst="rect">
              <a:avLst/>
            </a:prstGeom>
          </p:spPr>
          <p:txBody>
            <a:bodyPr wrap="none">
              <a:spAutoFit/>
            </a:bodyPr>
            <a:lstStyle/>
            <a:p>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Fulvate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Oval 25"/>
            <p:cNvSpPr>
              <a:spLocks noChangeArrowheads="1"/>
            </p:cNvSpPr>
            <p:nvPr/>
          </p:nvSpPr>
          <p:spPr bwMode="auto">
            <a:xfrm>
              <a:off x="4636797" y="503439"/>
              <a:ext cx="536510" cy="536510"/>
            </a:xfrm>
            <a:prstGeom prst="ellipse">
              <a:avLst/>
            </a:prstGeom>
            <a:solidFill>
              <a:srgbClr val="00B0F0"/>
            </a:solidFill>
            <a:ln>
              <a:noFill/>
            </a:ln>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2688442" y="2651636"/>
            <a:ext cx="750526" cy="792510"/>
            <a:chOff x="3016791" y="1833336"/>
            <a:chExt cx="750526" cy="792510"/>
          </a:xfrm>
        </p:grpSpPr>
        <p:sp>
          <p:nvSpPr>
            <p:cNvPr id="45"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46" name="矩形 45"/>
            <p:cNvSpPr/>
            <p:nvPr/>
          </p:nvSpPr>
          <p:spPr>
            <a:xfrm>
              <a:off x="3016791" y="1833336"/>
              <a:ext cx="750526" cy="261610"/>
            </a:xfrm>
            <a:prstGeom prst="rect">
              <a:avLst/>
            </a:prstGeom>
          </p:spPr>
          <p:txBody>
            <a:bodyPr wrap="none">
              <a:spAutoFit/>
            </a:bodyPr>
            <a:lstStyle/>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Humate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47" name="Freeform 27"/>
          <p:cNvSpPr/>
          <p:nvPr/>
        </p:nvSpPr>
        <p:spPr bwMode="auto">
          <a:xfrm>
            <a:off x="2733029" y="951732"/>
            <a:ext cx="539866" cy="838300"/>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48" name="组合 47"/>
          <p:cNvGrpSpPr/>
          <p:nvPr/>
        </p:nvGrpSpPr>
        <p:grpSpPr>
          <a:xfrm>
            <a:off x="3220470" y="780537"/>
            <a:ext cx="745447" cy="536510"/>
            <a:chOff x="4636797" y="503439"/>
            <a:chExt cx="745447" cy="536510"/>
          </a:xfrm>
        </p:grpSpPr>
        <p:sp>
          <p:nvSpPr>
            <p:cNvPr id="49" name="矩形 48"/>
            <p:cNvSpPr/>
            <p:nvPr/>
          </p:nvSpPr>
          <p:spPr>
            <a:xfrm>
              <a:off x="5197513" y="630382"/>
              <a:ext cx="184731" cy="261610"/>
            </a:xfrm>
            <a:prstGeom prst="rect">
              <a:avLst/>
            </a:prstGeom>
          </p:spPr>
          <p:txBody>
            <a:bodyPr wrap="none">
              <a:spAutoFit/>
            </a:bodyPr>
            <a:lstStyle/>
            <a:p>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Oval 25"/>
            <p:cNvSpPr>
              <a:spLocks noChangeArrowheads="1"/>
            </p:cNvSpPr>
            <p:nvPr/>
          </p:nvSpPr>
          <p:spPr bwMode="auto">
            <a:xfrm>
              <a:off x="4636797" y="503439"/>
              <a:ext cx="536510" cy="536510"/>
            </a:xfrm>
            <a:prstGeom prst="ellipse">
              <a:avLst/>
            </a:prstGeom>
            <a:solidFill>
              <a:srgbClr val="00B0F0"/>
            </a:solidFill>
            <a:ln>
              <a:noFill/>
            </a:ln>
          </p:spPr>
          <p:txBody>
            <a:bodyPr vert="horz" wrap="square" lIns="91440" tIns="45720" rIns="91440" bIns="45720" numCol="1" anchor="t" anchorCtr="0" compatLnSpc="1"/>
            <a:lstStyle/>
            <a:p>
              <a:endParaRPr lang="zh-CN" altLang="en-US"/>
            </a:p>
          </p:txBody>
        </p:sp>
      </p:grpSp>
      <p:sp>
        <p:nvSpPr>
          <p:cNvPr id="51" name="Freeform 22"/>
          <p:cNvSpPr/>
          <p:nvPr/>
        </p:nvSpPr>
        <p:spPr bwMode="auto">
          <a:xfrm>
            <a:off x="2176436" y="2588677"/>
            <a:ext cx="554903" cy="1254146"/>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52" name="组合 51"/>
          <p:cNvGrpSpPr/>
          <p:nvPr/>
        </p:nvGrpSpPr>
        <p:grpSpPr>
          <a:xfrm>
            <a:off x="538705" y="2408870"/>
            <a:ext cx="1837106" cy="536510"/>
            <a:chOff x="1823203" y="2089336"/>
            <a:chExt cx="1837106" cy="536510"/>
          </a:xfrm>
        </p:grpSpPr>
        <p:sp>
          <p:nvSpPr>
            <p:cNvPr id="53"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54" name="矩形 53"/>
            <p:cNvSpPr/>
            <p:nvPr/>
          </p:nvSpPr>
          <p:spPr>
            <a:xfrm>
              <a:off x="1823203" y="2116658"/>
              <a:ext cx="1377300" cy="430887"/>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Pharmaceutical </a:t>
              </a:r>
              <a:endPar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humic</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fulvic</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55" name="Freeform 21"/>
          <p:cNvSpPr/>
          <p:nvPr/>
        </p:nvSpPr>
        <p:spPr bwMode="auto">
          <a:xfrm>
            <a:off x="4320115" y="2353129"/>
            <a:ext cx="1251768" cy="738611"/>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56" name="组合 55"/>
          <p:cNvGrpSpPr/>
          <p:nvPr/>
        </p:nvGrpSpPr>
        <p:grpSpPr>
          <a:xfrm>
            <a:off x="5211342" y="2142024"/>
            <a:ext cx="2413362" cy="536510"/>
            <a:chOff x="5460393" y="1260176"/>
            <a:chExt cx="2413362" cy="536510"/>
          </a:xfrm>
        </p:grpSpPr>
        <p:sp>
          <p:nvSpPr>
            <p:cNvPr id="57" name="Oval 23"/>
            <p:cNvSpPr>
              <a:spLocks noChangeArrowheads="1"/>
            </p:cNvSpPr>
            <p:nvPr/>
          </p:nvSpPr>
          <p:spPr bwMode="auto">
            <a:xfrm>
              <a:off x="5460393" y="1260176"/>
              <a:ext cx="537527" cy="536510"/>
            </a:xfrm>
            <a:prstGeom prst="ellipse">
              <a:avLst/>
            </a:prstGeom>
            <a:solidFill>
              <a:srgbClr val="00B050"/>
            </a:solidFill>
            <a:ln>
              <a:noFill/>
            </a:ln>
          </p:spPr>
          <p:txBody>
            <a:bodyPr vert="horz" wrap="square" lIns="91440" tIns="45720" rIns="91440" bIns="45720" numCol="1" anchor="t" anchorCtr="0" compatLnSpc="1"/>
            <a:lstStyle/>
            <a:p>
              <a:endParaRPr lang="zh-CN" altLang="en-US"/>
            </a:p>
          </p:txBody>
        </p:sp>
        <p:sp>
          <p:nvSpPr>
            <p:cNvPr id="58" name="矩形 57"/>
            <p:cNvSpPr/>
            <p:nvPr/>
          </p:nvSpPr>
          <p:spPr>
            <a:xfrm>
              <a:off x="5997920" y="1386243"/>
              <a:ext cx="1875835" cy="261610"/>
            </a:xfrm>
            <a:prstGeom prst="rect">
              <a:avLst/>
            </a:prstGeom>
          </p:spPr>
          <p:txBody>
            <a:bodyPr wrap="none">
              <a:spAutoFit/>
            </a:bodyPr>
            <a:lstStyle/>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Plant source amino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0" name="TextBox 59"/>
          <p:cNvSpPr txBox="1"/>
          <p:nvPr/>
        </p:nvSpPr>
        <p:spPr>
          <a:xfrm>
            <a:off x="3218088" y="411510"/>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61" name="矩形 60"/>
          <p:cNvSpPr/>
          <p:nvPr/>
        </p:nvSpPr>
        <p:spPr>
          <a:xfrm>
            <a:off x="1418536" y="144964"/>
            <a:ext cx="1776127"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Series Products</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62" name="Picture 2" descr="C:\Users\JINGFENG-Graeme\Desktop\微信图片_201906191748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D:\微云同步助手\470688841\同步文件夹2\景丰腐植酸\景丰-定稿-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6"/>
              </a:rPr>
              <a:t>www.humicchina.com</a:t>
            </a:r>
            <a:r>
              <a:rPr lang="zh-CN" altLang="en-US" sz="1200" dirty="0" smtClean="0"/>
              <a:t> </a:t>
            </a:r>
            <a:endParaRPr lang="zh-CN" altLang="en-US" sz="1200" dirty="0"/>
          </a:p>
        </p:txBody>
      </p:sp>
      <p:sp>
        <p:nvSpPr>
          <p:cNvPr id="64" name="Freeform 22"/>
          <p:cNvSpPr/>
          <p:nvPr/>
        </p:nvSpPr>
        <p:spPr bwMode="auto">
          <a:xfrm>
            <a:off x="1839301" y="912548"/>
            <a:ext cx="554903" cy="1254146"/>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grpSp>
        <p:nvGrpSpPr>
          <p:cNvPr id="65" name="组合 64"/>
          <p:cNvGrpSpPr/>
          <p:nvPr/>
        </p:nvGrpSpPr>
        <p:grpSpPr>
          <a:xfrm>
            <a:off x="38396" y="732741"/>
            <a:ext cx="2000280" cy="536510"/>
            <a:chOff x="1660029" y="2089336"/>
            <a:chExt cx="2000280" cy="536510"/>
          </a:xfrm>
        </p:grpSpPr>
        <p:sp>
          <p:nvSpPr>
            <p:cNvPr id="66" name="Oval 21"/>
            <p:cNvSpPr>
              <a:spLocks noChangeArrowheads="1"/>
            </p:cNvSpPr>
            <p:nvPr/>
          </p:nvSpPr>
          <p:spPr bwMode="auto">
            <a:xfrm>
              <a:off x="3123799" y="2089336"/>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67" name="矩形 66"/>
            <p:cNvSpPr/>
            <p:nvPr/>
          </p:nvSpPr>
          <p:spPr>
            <a:xfrm>
              <a:off x="1660029" y="2211152"/>
              <a:ext cx="1393330" cy="261610"/>
            </a:xfrm>
            <a:prstGeom prst="rect">
              <a:avLst/>
            </a:prstGeom>
          </p:spPr>
          <p:txBody>
            <a:bodyPr wrap="none">
              <a:spAutoFit/>
            </a:bodyPr>
            <a:lstStyle/>
            <a:p>
              <a:r>
                <a:rPr lang="en-US" altLang="zh-CN" sz="1100" b="1" dirty="0" err="1">
                  <a:solidFill>
                    <a:schemeClr val="tx1">
                      <a:lumMod val="85000"/>
                      <a:lumOff val="15000"/>
                    </a:schemeClr>
                  </a:solidFill>
                  <a:latin typeface="微软雅黑" panose="020B0503020204020204" pitchFamily="34" charset="-122"/>
                  <a:ea typeface="微软雅黑" panose="020B0503020204020204" pitchFamily="34" charset="-122"/>
                </a:rPr>
                <a:t>Fulvate+NPK+TE</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68" name="矩形 67"/>
          <p:cNvSpPr/>
          <p:nvPr/>
        </p:nvSpPr>
        <p:spPr>
          <a:xfrm>
            <a:off x="3726692" y="929135"/>
            <a:ext cx="922047" cy="261610"/>
          </a:xfrm>
          <a:prstGeom prst="rect">
            <a:avLst/>
          </a:prstGeom>
        </p:spPr>
        <p:txBody>
          <a:bodyPr wrap="none">
            <a:spAutoFit/>
          </a:bodyPr>
          <a:lstStyle/>
          <a:p>
            <a:r>
              <a:rPr lang="en-US" altLang="zh-CN" sz="1100" b="1" dirty="0" err="1" smtClean="0">
                <a:solidFill>
                  <a:schemeClr val="tx1">
                    <a:lumMod val="85000"/>
                    <a:lumOff val="15000"/>
                  </a:schemeClr>
                </a:solidFill>
                <a:latin typeface="微软雅黑" panose="020B0503020204020204" pitchFamily="34" charset="-122"/>
                <a:ea typeface="微软雅黑" panose="020B0503020204020204" pitchFamily="34" charset="-122"/>
              </a:rPr>
              <a:t>Fulvic</a:t>
            </a:r>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9" name="Freeform 27"/>
          <p:cNvSpPr/>
          <p:nvPr/>
        </p:nvSpPr>
        <p:spPr bwMode="auto">
          <a:xfrm>
            <a:off x="3828080" y="2867078"/>
            <a:ext cx="569354" cy="1301143"/>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70" name="矩形 69"/>
          <p:cNvSpPr/>
          <p:nvPr/>
        </p:nvSpPr>
        <p:spPr>
          <a:xfrm>
            <a:off x="5204267" y="1856915"/>
            <a:ext cx="2010487" cy="261610"/>
          </a:xfrm>
          <a:prstGeom prst="rect">
            <a:avLst/>
          </a:prstGeom>
        </p:spPr>
        <p:txBody>
          <a:bodyPr wrap="none">
            <a:spAutoFit/>
          </a:bodyPr>
          <a:lstStyle/>
          <a:p>
            <a:r>
              <a:rPr lang="en-US" altLang="zh-CN" sz="1100" b="1" dirty="0" smtClean="0">
                <a:solidFill>
                  <a:schemeClr val="tx1">
                    <a:lumMod val="85000"/>
                    <a:lumOff val="15000"/>
                  </a:schemeClr>
                </a:solidFill>
                <a:latin typeface="微软雅黑" panose="020B0503020204020204" pitchFamily="34" charset="-122"/>
                <a:ea typeface="微软雅黑" panose="020B0503020204020204" pitchFamily="34" charset="-122"/>
              </a:rPr>
              <a:t>Animal source amino acid</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1" name="Freeform 27"/>
          <p:cNvSpPr/>
          <p:nvPr/>
        </p:nvSpPr>
        <p:spPr bwMode="auto">
          <a:xfrm>
            <a:off x="4456526" y="1330172"/>
            <a:ext cx="569354" cy="1591279"/>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vert="horz" wrap="square" lIns="68580" tIns="34290" rIns="68580" bIns="34290" numCol="1" anchor="t" anchorCtr="0" compatLnSpc="1"/>
          <a:lstStyle/>
          <a:p>
            <a:endParaRPr lang="zh-CN" altLang="en-US"/>
          </a:p>
        </p:txBody>
      </p:sp>
      <p:sp>
        <p:nvSpPr>
          <p:cNvPr id="72" name="Oval 21"/>
          <p:cNvSpPr>
            <a:spLocks noChangeArrowheads="1"/>
          </p:cNvSpPr>
          <p:nvPr/>
        </p:nvSpPr>
        <p:spPr bwMode="auto">
          <a:xfrm>
            <a:off x="4990020" y="1203598"/>
            <a:ext cx="536510" cy="536510"/>
          </a:xfrm>
          <a:prstGeom prst="ellipse">
            <a:avLst/>
          </a:prstGeom>
          <a:solidFill>
            <a:srgbClr val="C00000"/>
          </a:solidFill>
          <a:ln>
            <a:noFill/>
          </a:ln>
        </p:spPr>
        <p:txBody>
          <a:bodyPr vert="horz" wrap="square" lIns="91440" tIns="45720" rIns="91440" bIns="45720" numCol="1" anchor="t" anchorCtr="0" compatLnSpc="1"/>
          <a:lstStyle/>
          <a:p>
            <a:endParaRPr lang="zh-CN" altLang="en-US"/>
          </a:p>
        </p:txBody>
      </p:sp>
      <p:sp>
        <p:nvSpPr>
          <p:cNvPr id="73" name="矩形 72"/>
          <p:cNvSpPr/>
          <p:nvPr/>
        </p:nvSpPr>
        <p:spPr>
          <a:xfrm>
            <a:off x="5480105" y="1334445"/>
            <a:ext cx="2170787" cy="261610"/>
          </a:xfrm>
          <a:prstGeom prst="rect">
            <a:avLst/>
          </a:prstGeom>
        </p:spPr>
        <p:txBody>
          <a:bodyPr wrap="none">
            <a:spAutoFit/>
          </a:bodyPr>
          <a:lstStyle/>
          <a:p>
            <a:r>
              <a:rPr lang="en-US" altLang="zh-CN" sz="1100" b="1" dirty="0">
                <a:solidFill>
                  <a:schemeClr val="tx1">
                    <a:lumMod val="85000"/>
                    <a:lumOff val="15000"/>
                  </a:schemeClr>
                </a:solidFill>
                <a:latin typeface="微软雅黑" panose="020B0503020204020204" pitchFamily="34" charset="-122"/>
                <a:ea typeface="微软雅黑" panose="020B0503020204020204" pitchFamily="34" charset="-122"/>
              </a:rPr>
              <a:t>Amino acid chelate fertilizer</a:t>
            </a:r>
            <a:endParaRPr lang="zh-CN" altLang="en-US" sz="11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nodeType="afterEffect">
                                  <p:stCondLst>
                                    <p:cond delay="0"/>
                                  </p:stCondLst>
                                  <p:childTnLst>
                                    <p:animMotion origin="layout" path="M -4.16667E-6 1.11022E-16 L -0.58359 0.57685 " pathEditMode="relative" rAng="0" ptsTypes="AA">
                                      <p:cBhvr>
                                        <p:cTn id="6" dur="1000" fill="hold"/>
                                        <p:tgtEl>
                                          <p:spTgt spid="14"/>
                                        </p:tgtEl>
                                        <p:attrNameLst>
                                          <p:attrName>ppt_x</p:attrName>
                                          <p:attrName>ppt_y</p:attrName>
                                        </p:attrNameLst>
                                      </p:cBhvr>
                                      <p:rCtr x="-29180" y="28843"/>
                                    </p:animMotion>
                                  </p:childTnLst>
                                </p:cTn>
                              </p:par>
                              <p:par>
                                <p:cTn id="7" presetID="22" presetClass="entr" presetSubtype="2" fill="hold" grpId="0" nodeType="withEffect">
                                  <p:stCondLst>
                                    <p:cond delay="80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500"/>
                                        <p:tgtEl>
                                          <p:spTgt spid="5"/>
                                        </p:tgtEl>
                                      </p:cBhvr>
                                    </p:animEffect>
                                  </p:childTnLst>
                                </p:cTn>
                              </p:par>
                              <p:par>
                                <p:cTn id="10" presetID="22" presetClass="entr" presetSubtype="8" fill="hold" grpId="0" nodeType="withEffect">
                                  <p:stCondLst>
                                    <p:cond delay="9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13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4"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2" fill="hold" grpId="0" nodeType="withEffect">
                                  <p:stCondLst>
                                    <p:cond delay="120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par>
                                <p:cTn id="22" presetID="22" presetClass="entr" presetSubtype="4" fill="hold" grpId="0" nodeType="withEffect">
                                  <p:stCondLst>
                                    <p:cond delay="140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180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2"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300" fill="hold"/>
                                        <p:tgtEl>
                                          <p:spTgt spid="15"/>
                                        </p:tgtEl>
                                        <p:attrNameLst>
                                          <p:attrName>ppt_w</p:attrName>
                                        </p:attrNameLst>
                                      </p:cBhvr>
                                      <p:tavLst>
                                        <p:tav tm="0">
                                          <p:val>
                                            <p:fltVal val="0"/>
                                          </p:val>
                                        </p:tav>
                                        <p:tav tm="100000">
                                          <p:val>
                                            <p:strVal val="#ppt_w"/>
                                          </p:val>
                                        </p:tav>
                                      </p:tavLst>
                                    </p:anim>
                                    <p:anim calcmode="lin" valueType="num">
                                      <p:cBhvr>
                                        <p:cTn id="35" dur="300" fill="hold"/>
                                        <p:tgtEl>
                                          <p:spTgt spid="15"/>
                                        </p:tgtEl>
                                        <p:attrNameLst>
                                          <p:attrName>ppt_h</p:attrName>
                                        </p:attrNameLst>
                                      </p:cBhvr>
                                      <p:tavLst>
                                        <p:tav tm="0">
                                          <p:val>
                                            <p:fltVal val="0"/>
                                          </p:val>
                                        </p:tav>
                                        <p:tav tm="100000">
                                          <p:val>
                                            <p:strVal val="#ppt_h"/>
                                          </p:val>
                                        </p:tav>
                                      </p:tavLst>
                                    </p:anim>
                                    <p:animEffect transition="in" filter="fade">
                                      <p:cBhvr>
                                        <p:cTn id="36" dur="300"/>
                                        <p:tgtEl>
                                          <p:spTgt spid="15"/>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300" fill="hold"/>
                                        <p:tgtEl>
                                          <p:spTgt spid="23"/>
                                        </p:tgtEl>
                                        <p:attrNameLst>
                                          <p:attrName>ppt_w</p:attrName>
                                        </p:attrNameLst>
                                      </p:cBhvr>
                                      <p:tavLst>
                                        <p:tav tm="0">
                                          <p:val>
                                            <p:fltVal val="0"/>
                                          </p:val>
                                        </p:tav>
                                        <p:tav tm="100000">
                                          <p:val>
                                            <p:strVal val="#ppt_w"/>
                                          </p:val>
                                        </p:tav>
                                      </p:tavLst>
                                    </p:anim>
                                    <p:anim calcmode="lin" valueType="num">
                                      <p:cBhvr>
                                        <p:cTn id="41" dur="300" fill="hold"/>
                                        <p:tgtEl>
                                          <p:spTgt spid="23"/>
                                        </p:tgtEl>
                                        <p:attrNameLst>
                                          <p:attrName>ppt_h</p:attrName>
                                        </p:attrNameLst>
                                      </p:cBhvr>
                                      <p:tavLst>
                                        <p:tav tm="0">
                                          <p:val>
                                            <p:fltVal val="0"/>
                                          </p:val>
                                        </p:tav>
                                        <p:tav tm="100000">
                                          <p:val>
                                            <p:strVal val="#ppt_h"/>
                                          </p:val>
                                        </p:tav>
                                      </p:tavLst>
                                    </p:anim>
                                    <p:animEffect transition="in" filter="fade">
                                      <p:cBhvr>
                                        <p:cTn id="42" dur="300"/>
                                        <p:tgtEl>
                                          <p:spTgt spid="23"/>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300" fill="hold"/>
                                        <p:tgtEl>
                                          <p:spTgt spid="27"/>
                                        </p:tgtEl>
                                        <p:attrNameLst>
                                          <p:attrName>ppt_w</p:attrName>
                                        </p:attrNameLst>
                                      </p:cBhvr>
                                      <p:tavLst>
                                        <p:tav tm="0">
                                          <p:val>
                                            <p:fltVal val="0"/>
                                          </p:val>
                                        </p:tav>
                                        <p:tav tm="100000">
                                          <p:val>
                                            <p:strVal val="#ppt_w"/>
                                          </p:val>
                                        </p:tav>
                                      </p:tavLst>
                                    </p:anim>
                                    <p:anim calcmode="lin" valueType="num">
                                      <p:cBhvr>
                                        <p:cTn id="47" dur="300" fill="hold"/>
                                        <p:tgtEl>
                                          <p:spTgt spid="27"/>
                                        </p:tgtEl>
                                        <p:attrNameLst>
                                          <p:attrName>ppt_h</p:attrName>
                                        </p:attrNameLst>
                                      </p:cBhvr>
                                      <p:tavLst>
                                        <p:tav tm="0">
                                          <p:val>
                                            <p:fltVal val="0"/>
                                          </p:val>
                                        </p:tav>
                                        <p:tav tm="100000">
                                          <p:val>
                                            <p:strVal val="#ppt_h"/>
                                          </p:val>
                                        </p:tav>
                                      </p:tavLst>
                                    </p:anim>
                                    <p:animEffect transition="in" filter="fade">
                                      <p:cBhvr>
                                        <p:cTn id="48" dur="300"/>
                                        <p:tgtEl>
                                          <p:spTgt spid="27"/>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300" fill="hold"/>
                                        <p:tgtEl>
                                          <p:spTgt spid="19"/>
                                        </p:tgtEl>
                                        <p:attrNameLst>
                                          <p:attrName>ppt_w</p:attrName>
                                        </p:attrNameLst>
                                      </p:cBhvr>
                                      <p:tavLst>
                                        <p:tav tm="0">
                                          <p:val>
                                            <p:fltVal val="0"/>
                                          </p:val>
                                        </p:tav>
                                        <p:tav tm="100000">
                                          <p:val>
                                            <p:strVal val="#ppt_w"/>
                                          </p:val>
                                        </p:tav>
                                      </p:tavLst>
                                    </p:anim>
                                    <p:anim calcmode="lin" valueType="num">
                                      <p:cBhvr>
                                        <p:cTn id="53" dur="300" fill="hold"/>
                                        <p:tgtEl>
                                          <p:spTgt spid="19"/>
                                        </p:tgtEl>
                                        <p:attrNameLst>
                                          <p:attrName>ppt_h</p:attrName>
                                        </p:attrNameLst>
                                      </p:cBhvr>
                                      <p:tavLst>
                                        <p:tav tm="0">
                                          <p:val>
                                            <p:fltVal val="0"/>
                                          </p:val>
                                        </p:tav>
                                        <p:tav tm="100000">
                                          <p:val>
                                            <p:strVal val="#ppt_h"/>
                                          </p:val>
                                        </p:tav>
                                      </p:tavLst>
                                    </p:anim>
                                    <p:animEffect transition="in" filter="fade">
                                      <p:cBhvr>
                                        <p:cTn id="54" dur="300"/>
                                        <p:tgtEl>
                                          <p:spTgt spid="19"/>
                                        </p:tgtEl>
                                      </p:cBhvr>
                                    </p:animEffect>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300" fill="hold"/>
                                        <p:tgtEl>
                                          <p:spTgt spid="31"/>
                                        </p:tgtEl>
                                        <p:attrNameLst>
                                          <p:attrName>ppt_w</p:attrName>
                                        </p:attrNameLst>
                                      </p:cBhvr>
                                      <p:tavLst>
                                        <p:tav tm="0">
                                          <p:val>
                                            <p:fltVal val="0"/>
                                          </p:val>
                                        </p:tav>
                                        <p:tav tm="100000">
                                          <p:val>
                                            <p:strVal val="#ppt_w"/>
                                          </p:val>
                                        </p:tav>
                                      </p:tavLst>
                                    </p:anim>
                                    <p:anim calcmode="lin" valueType="num">
                                      <p:cBhvr>
                                        <p:cTn id="59" dur="300" fill="hold"/>
                                        <p:tgtEl>
                                          <p:spTgt spid="31"/>
                                        </p:tgtEl>
                                        <p:attrNameLst>
                                          <p:attrName>ppt_h</p:attrName>
                                        </p:attrNameLst>
                                      </p:cBhvr>
                                      <p:tavLst>
                                        <p:tav tm="0">
                                          <p:val>
                                            <p:fltVal val="0"/>
                                          </p:val>
                                        </p:tav>
                                        <p:tav tm="100000">
                                          <p:val>
                                            <p:strVal val="#ppt_h"/>
                                          </p:val>
                                        </p:tav>
                                      </p:tavLst>
                                    </p:anim>
                                    <p:animEffect transition="in" filter="fade">
                                      <p:cBhvr>
                                        <p:cTn id="60" dur="300"/>
                                        <p:tgtEl>
                                          <p:spTgt spid="31"/>
                                        </p:tgtEl>
                                      </p:cBhvr>
                                    </p:animEffect>
                                  </p:childTnLst>
                                </p:cTn>
                              </p:par>
                            </p:childTnLst>
                          </p:cTn>
                        </p:par>
                        <p:par>
                          <p:cTn id="61" fill="hold">
                            <p:stCondLst>
                              <p:cond delay="3500"/>
                            </p:stCondLst>
                            <p:childTnLst>
                              <p:par>
                                <p:cTn id="62" presetID="53" presetClass="entr" presetSubtype="16"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300" fill="hold"/>
                                        <p:tgtEl>
                                          <p:spTgt spid="39"/>
                                        </p:tgtEl>
                                        <p:attrNameLst>
                                          <p:attrName>ppt_w</p:attrName>
                                        </p:attrNameLst>
                                      </p:cBhvr>
                                      <p:tavLst>
                                        <p:tav tm="0">
                                          <p:val>
                                            <p:fltVal val="0"/>
                                          </p:val>
                                        </p:tav>
                                        <p:tav tm="100000">
                                          <p:val>
                                            <p:strVal val="#ppt_w"/>
                                          </p:val>
                                        </p:tav>
                                      </p:tavLst>
                                    </p:anim>
                                    <p:anim calcmode="lin" valueType="num">
                                      <p:cBhvr>
                                        <p:cTn id="65" dur="300" fill="hold"/>
                                        <p:tgtEl>
                                          <p:spTgt spid="39"/>
                                        </p:tgtEl>
                                        <p:attrNameLst>
                                          <p:attrName>ppt_h</p:attrName>
                                        </p:attrNameLst>
                                      </p:cBhvr>
                                      <p:tavLst>
                                        <p:tav tm="0">
                                          <p:val>
                                            <p:fltVal val="0"/>
                                          </p:val>
                                        </p:tav>
                                        <p:tav tm="100000">
                                          <p:val>
                                            <p:strVal val="#ppt_h"/>
                                          </p:val>
                                        </p:tav>
                                      </p:tavLst>
                                    </p:anim>
                                    <p:animEffect transition="in" filter="fade">
                                      <p:cBhvr>
                                        <p:cTn id="66" dur="300"/>
                                        <p:tgtEl>
                                          <p:spTgt spid="39"/>
                                        </p:tgtEl>
                                      </p:cBhvr>
                                    </p:animEffect>
                                  </p:childTnLst>
                                </p:cTn>
                              </p:par>
                            </p:childTnLst>
                          </p:cTn>
                        </p:par>
                        <p:par>
                          <p:cTn id="67" fill="hold">
                            <p:stCondLst>
                              <p:cond delay="4000"/>
                            </p:stCondLst>
                            <p:childTnLst>
                              <p:par>
                                <p:cTn id="68" presetID="53" presetClass="entr" presetSubtype="16"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300" fill="hold"/>
                                        <p:tgtEl>
                                          <p:spTgt spid="44"/>
                                        </p:tgtEl>
                                        <p:attrNameLst>
                                          <p:attrName>ppt_w</p:attrName>
                                        </p:attrNameLst>
                                      </p:cBhvr>
                                      <p:tavLst>
                                        <p:tav tm="0">
                                          <p:val>
                                            <p:fltVal val="0"/>
                                          </p:val>
                                        </p:tav>
                                        <p:tav tm="100000">
                                          <p:val>
                                            <p:strVal val="#ppt_w"/>
                                          </p:val>
                                        </p:tav>
                                      </p:tavLst>
                                    </p:anim>
                                    <p:anim calcmode="lin" valueType="num">
                                      <p:cBhvr>
                                        <p:cTn id="71" dur="300" fill="hold"/>
                                        <p:tgtEl>
                                          <p:spTgt spid="44"/>
                                        </p:tgtEl>
                                        <p:attrNameLst>
                                          <p:attrName>ppt_h</p:attrName>
                                        </p:attrNameLst>
                                      </p:cBhvr>
                                      <p:tavLst>
                                        <p:tav tm="0">
                                          <p:val>
                                            <p:fltVal val="0"/>
                                          </p:val>
                                        </p:tav>
                                        <p:tav tm="100000">
                                          <p:val>
                                            <p:strVal val="#ppt_h"/>
                                          </p:val>
                                        </p:tav>
                                      </p:tavLst>
                                    </p:anim>
                                    <p:animEffect transition="in" filter="fade">
                                      <p:cBhvr>
                                        <p:cTn id="72" dur="300"/>
                                        <p:tgtEl>
                                          <p:spTgt spid="44"/>
                                        </p:tgtEl>
                                      </p:cBhvr>
                                    </p:animEffect>
                                  </p:childTnLst>
                                </p:cTn>
                              </p:par>
                              <p:par>
                                <p:cTn id="73" presetID="22" presetClass="entr" presetSubtype="4" fill="hold" grpId="0" nodeType="withEffect">
                                  <p:stCondLst>
                                    <p:cond delay="180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par>
                          <p:cTn id="76" fill="hold">
                            <p:stCondLst>
                              <p:cond delay="4500"/>
                            </p:stCondLst>
                            <p:childTnLst>
                              <p:par>
                                <p:cTn id="77" presetID="53" presetClass="entr" presetSubtype="16" fill="hold" nodeType="afterEffect">
                                  <p:stCondLst>
                                    <p:cond delay="0"/>
                                  </p:stCondLst>
                                  <p:childTnLst>
                                    <p:set>
                                      <p:cBhvr>
                                        <p:cTn id="78" dur="1" fill="hold">
                                          <p:stCondLst>
                                            <p:cond delay="0"/>
                                          </p:stCondLst>
                                        </p:cTn>
                                        <p:tgtEl>
                                          <p:spTgt spid="48"/>
                                        </p:tgtEl>
                                        <p:attrNameLst>
                                          <p:attrName>style.visibility</p:attrName>
                                        </p:attrNameLst>
                                      </p:cBhvr>
                                      <p:to>
                                        <p:strVal val="visible"/>
                                      </p:to>
                                    </p:set>
                                    <p:anim calcmode="lin" valueType="num">
                                      <p:cBhvr>
                                        <p:cTn id="79" dur="300" fill="hold"/>
                                        <p:tgtEl>
                                          <p:spTgt spid="48"/>
                                        </p:tgtEl>
                                        <p:attrNameLst>
                                          <p:attrName>ppt_w</p:attrName>
                                        </p:attrNameLst>
                                      </p:cBhvr>
                                      <p:tavLst>
                                        <p:tav tm="0">
                                          <p:val>
                                            <p:fltVal val="0"/>
                                          </p:val>
                                        </p:tav>
                                        <p:tav tm="100000">
                                          <p:val>
                                            <p:strVal val="#ppt_w"/>
                                          </p:val>
                                        </p:tav>
                                      </p:tavLst>
                                    </p:anim>
                                    <p:anim calcmode="lin" valueType="num">
                                      <p:cBhvr>
                                        <p:cTn id="80" dur="300" fill="hold"/>
                                        <p:tgtEl>
                                          <p:spTgt spid="48"/>
                                        </p:tgtEl>
                                        <p:attrNameLst>
                                          <p:attrName>ppt_h</p:attrName>
                                        </p:attrNameLst>
                                      </p:cBhvr>
                                      <p:tavLst>
                                        <p:tav tm="0">
                                          <p:val>
                                            <p:fltVal val="0"/>
                                          </p:val>
                                        </p:tav>
                                        <p:tav tm="100000">
                                          <p:val>
                                            <p:strVal val="#ppt_h"/>
                                          </p:val>
                                        </p:tav>
                                      </p:tavLst>
                                    </p:anim>
                                    <p:animEffect transition="in" filter="fade">
                                      <p:cBhvr>
                                        <p:cTn id="81" dur="300"/>
                                        <p:tgtEl>
                                          <p:spTgt spid="48"/>
                                        </p:tgtEl>
                                      </p:cBhvr>
                                    </p:animEffect>
                                  </p:childTnLst>
                                </p:cTn>
                              </p:par>
                              <p:par>
                                <p:cTn id="82" presetID="22" presetClass="entr" presetSubtype="4" fill="hold" grpId="0" nodeType="withEffect">
                                  <p:stCondLst>
                                    <p:cond delay="1000"/>
                                  </p:stCondLst>
                                  <p:childTnLst>
                                    <p:set>
                                      <p:cBhvr>
                                        <p:cTn id="83" dur="1" fill="hold">
                                          <p:stCondLst>
                                            <p:cond delay="0"/>
                                          </p:stCondLst>
                                        </p:cTn>
                                        <p:tgtEl>
                                          <p:spTgt spid="51"/>
                                        </p:tgtEl>
                                        <p:attrNameLst>
                                          <p:attrName>style.visibility</p:attrName>
                                        </p:attrNameLst>
                                      </p:cBhvr>
                                      <p:to>
                                        <p:strVal val="visible"/>
                                      </p:to>
                                    </p:set>
                                    <p:animEffect transition="in" filter="wipe(down)">
                                      <p:cBhvr>
                                        <p:cTn id="84" dur="500"/>
                                        <p:tgtEl>
                                          <p:spTgt spid="51"/>
                                        </p:tgtEl>
                                      </p:cBhvr>
                                    </p:animEffect>
                                  </p:childTnLst>
                                </p:cTn>
                              </p:par>
                            </p:childTnLst>
                          </p:cTn>
                        </p:par>
                        <p:par>
                          <p:cTn id="85" fill="hold">
                            <p:stCondLst>
                              <p:cond delay="5000"/>
                            </p:stCondLst>
                            <p:childTnLst>
                              <p:par>
                                <p:cTn id="86" presetID="53" presetClass="entr" presetSubtype="16" fill="hold"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300" fill="hold"/>
                                        <p:tgtEl>
                                          <p:spTgt spid="52"/>
                                        </p:tgtEl>
                                        <p:attrNameLst>
                                          <p:attrName>ppt_w</p:attrName>
                                        </p:attrNameLst>
                                      </p:cBhvr>
                                      <p:tavLst>
                                        <p:tav tm="0">
                                          <p:val>
                                            <p:fltVal val="0"/>
                                          </p:val>
                                        </p:tav>
                                        <p:tav tm="100000">
                                          <p:val>
                                            <p:strVal val="#ppt_w"/>
                                          </p:val>
                                        </p:tav>
                                      </p:tavLst>
                                    </p:anim>
                                    <p:anim calcmode="lin" valueType="num">
                                      <p:cBhvr>
                                        <p:cTn id="89" dur="300" fill="hold"/>
                                        <p:tgtEl>
                                          <p:spTgt spid="52"/>
                                        </p:tgtEl>
                                        <p:attrNameLst>
                                          <p:attrName>ppt_h</p:attrName>
                                        </p:attrNameLst>
                                      </p:cBhvr>
                                      <p:tavLst>
                                        <p:tav tm="0">
                                          <p:val>
                                            <p:fltVal val="0"/>
                                          </p:val>
                                        </p:tav>
                                        <p:tav tm="100000">
                                          <p:val>
                                            <p:strVal val="#ppt_h"/>
                                          </p:val>
                                        </p:tav>
                                      </p:tavLst>
                                    </p:anim>
                                    <p:animEffect transition="in" filter="fade">
                                      <p:cBhvr>
                                        <p:cTn id="90" dur="300"/>
                                        <p:tgtEl>
                                          <p:spTgt spid="52"/>
                                        </p:tgtEl>
                                      </p:cBhvr>
                                    </p:animEffect>
                                  </p:childTnLst>
                                </p:cTn>
                              </p:par>
                              <p:par>
                                <p:cTn id="91" presetID="22" presetClass="entr" presetSubtype="8" fill="hold" grpId="0" nodeType="withEffect">
                                  <p:stCondLst>
                                    <p:cond delay="170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childTnLst>
                          </p:cTn>
                        </p:par>
                        <p:par>
                          <p:cTn id="94" fill="hold">
                            <p:stCondLst>
                              <p:cond delay="5500"/>
                            </p:stCondLst>
                            <p:childTnLst>
                              <p:par>
                                <p:cTn id="95" presetID="53" presetClass="entr" presetSubtype="16" fill="hold" nodeType="afterEffect">
                                  <p:stCondLst>
                                    <p:cond delay="0"/>
                                  </p:stCondLst>
                                  <p:childTnLst>
                                    <p:set>
                                      <p:cBhvr>
                                        <p:cTn id="96" dur="1" fill="hold">
                                          <p:stCondLst>
                                            <p:cond delay="0"/>
                                          </p:stCondLst>
                                        </p:cTn>
                                        <p:tgtEl>
                                          <p:spTgt spid="56"/>
                                        </p:tgtEl>
                                        <p:attrNameLst>
                                          <p:attrName>style.visibility</p:attrName>
                                        </p:attrNameLst>
                                      </p:cBhvr>
                                      <p:to>
                                        <p:strVal val="visible"/>
                                      </p:to>
                                    </p:set>
                                    <p:anim calcmode="lin" valueType="num">
                                      <p:cBhvr>
                                        <p:cTn id="97" dur="300" fill="hold"/>
                                        <p:tgtEl>
                                          <p:spTgt spid="56"/>
                                        </p:tgtEl>
                                        <p:attrNameLst>
                                          <p:attrName>ppt_w</p:attrName>
                                        </p:attrNameLst>
                                      </p:cBhvr>
                                      <p:tavLst>
                                        <p:tav tm="0">
                                          <p:val>
                                            <p:fltVal val="0"/>
                                          </p:val>
                                        </p:tav>
                                        <p:tav tm="100000">
                                          <p:val>
                                            <p:strVal val="#ppt_w"/>
                                          </p:val>
                                        </p:tav>
                                      </p:tavLst>
                                    </p:anim>
                                    <p:anim calcmode="lin" valueType="num">
                                      <p:cBhvr>
                                        <p:cTn id="98" dur="300" fill="hold"/>
                                        <p:tgtEl>
                                          <p:spTgt spid="56"/>
                                        </p:tgtEl>
                                        <p:attrNameLst>
                                          <p:attrName>ppt_h</p:attrName>
                                        </p:attrNameLst>
                                      </p:cBhvr>
                                      <p:tavLst>
                                        <p:tav tm="0">
                                          <p:val>
                                            <p:fltVal val="0"/>
                                          </p:val>
                                        </p:tav>
                                        <p:tav tm="100000">
                                          <p:val>
                                            <p:strVal val="#ppt_h"/>
                                          </p:val>
                                        </p:tav>
                                      </p:tavLst>
                                    </p:anim>
                                    <p:animEffect transition="in" filter="fade">
                                      <p:cBhvr>
                                        <p:cTn id="99" dur="300"/>
                                        <p:tgtEl>
                                          <p:spTgt spid="56"/>
                                        </p:tgtEl>
                                      </p:cBhvr>
                                    </p:animEffect>
                                  </p:childTnLst>
                                </p:cTn>
                              </p:par>
                              <p:par>
                                <p:cTn id="100" presetID="22" presetClass="entr" presetSubtype="4" fill="hold" grpId="0" nodeType="withEffect">
                                  <p:stCondLst>
                                    <p:cond delay="1000"/>
                                  </p:stCondLst>
                                  <p:childTnLst>
                                    <p:set>
                                      <p:cBhvr>
                                        <p:cTn id="101" dur="1" fill="hold">
                                          <p:stCondLst>
                                            <p:cond delay="0"/>
                                          </p:stCondLst>
                                        </p:cTn>
                                        <p:tgtEl>
                                          <p:spTgt spid="64"/>
                                        </p:tgtEl>
                                        <p:attrNameLst>
                                          <p:attrName>style.visibility</p:attrName>
                                        </p:attrNameLst>
                                      </p:cBhvr>
                                      <p:to>
                                        <p:strVal val="visible"/>
                                      </p:to>
                                    </p:set>
                                    <p:animEffect transition="in" filter="wipe(down)">
                                      <p:cBhvr>
                                        <p:cTn id="102" dur="500"/>
                                        <p:tgtEl>
                                          <p:spTgt spid="64"/>
                                        </p:tgtEl>
                                      </p:cBhvr>
                                    </p:animEffect>
                                  </p:childTnLst>
                                </p:cTn>
                              </p:par>
                            </p:childTnLst>
                          </p:cTn>
                        </p:par>
                        <p:par>
                          <p:cTn id="103" fill="hold">
                            <p:stCondLst>
                              <p:cond delay="6000"/>
                            </p:stCondLst>
                            <p:childTnLst>
                              <p:par>
                                <p:cTn id="104" presetID="53" presetClass="entr" presetSubtype="16" fill="hold" nodeType="afterEffect">
                                  <p:stCondLst>
                                    <p:cond delay="0"/>
                                  </p:stCondLst>
                                  <p:childTnLst>
                                    <p:set>
                                      <p:cBhvr>
                                        <p:cTn id="105" dur="1" fill="hold">
                                          <p:stCondLst>
                                            <p:cond delay="0"/>
                                          </p:stCondLst>
                                        </p:cTn>
                                        <p:tgtEl>
                                          <p:spTgt spid="65"/>
                                        </p:tgtEl>
                                        <p:attrNameLst>
                                          <p:attrName>style.visibility</p:attrName>
                                        </p:attrNameLst>
                                      </p:cBhvr>
                                      <p:to>
                                        <p:strVal val="visible"/>
                                      </p:to>
                                    </p:set>
                                    <p:anim calcmode="lin" valueType="num">
                                      <p:cBhvr>
                                        <p:cTn id="106" dur="300" fill="hold"/>
                                        <p:tgtEl>
                                          <p:spTgt spid="65"/>
                                        </p:tgtEl>
                                        <p:attrNameLst>
                                          <p:attrName>ppt_w</p:attrName>
                                        </p:attrNameLst>
                                      </p:cBhvr>
                                      <p:tavLst>
                                        <p:tav tm="0">
                                          <p:val>
                                            <p:fltVal val="0"/>
                                          </p:val>
                                        </p:tav>
                                        <p:tav tm="100000">
                                          <p:val>
                                            <p:strVal val="#ppt_w"/>
                                          </p:val>
                                        </p:tav>
                                      </p:tavLst>
                                    </p:anim>
                                    <p:anim calcmode="lin" valueType="num">
                                      <p:cBhvr>
                                        <p:cTn id="107" dur="300" fill="hold"/>
                                        <p:tgtEl>
                                          <p:spTgt spid="65"/>
                                        </p:tgtEl>
                                        <p:attrNameLst>
                                          <p:attrName>ppt_h</p:attrName>
                                        </p:attrNameLst>
                                      </p:cBhvr>
                                      <p:tavLst>
                                        <p:tav tm="0">
                                          <p:val>
                                            <p:fltVal val="0"/>
                                          </p:val>
                                        </p:tav>
                                        <p:tav tm="100000">
                                          <p:val>
                                            <p:strVal val="#ppt_h"/>
                                          </p:val>
                                        </p:tav>
                                      </p:tavLst>
                                    </p:anim>
                                    <p:animEffect transition="in" filter="fade">
                                      <p:cBhvr>
                                        <p:cTn id="108" dur="300"/>
                                        <p:tgtEl>
                                          <p:spTgt spid="65"/>
                                        </p:tgtEl>
                                      </p:cBhvr>
                                    </p:animEffect>
                                  </p:childTnLst>
                                </p:cTn>
                              </p:par>
                              <p:par>
                                <p:cTn id="109" presetID="22" presetClass="entr" presetSubtype="4" fill="hold" grpId="0" nodeType="withEffect">
                                  <p:stCondLst>
                                    <p:cond delay="1800"/>
                                  </p:stCondLst>
                                  <p:childTnLst>
                                    <p:set>
                                      <p:cBhvr>
                                        <p:cTn id="110" dur="1" fill="hold">
                                          <p:stCondLst>
                                            <p:cond delay="0"/>
                                          </p:stCondLst>
                                        </p:cTn>
                                        <p:tgtEl>
                                          <p:spTgt spid="69"/>
                                        </p:tgtEl>
                                        <p:attrNameLst>
                                          <p:attrName>style.visibility</p:attrName>
                                        </p:attrNameLst>
                                      </p:cBhvr>
                                      <p:to>
                                        <p:strVal val="visible"/>
                                      </p:to>
                                    </p:set>
                                    <p:animEffect transition="in" filter="wipe(down)">
                                      <p:cBhvr>
                                        <p:cTn id="111" dur="500"/>
                                        <p:tgtEl>
                                          <p:spTgt spid="69"/>
                                        </p:tgtEl>
                                      </p:cBhvr>
                                    </p:animEffect>
                                  </p:childTnLst>
                                </p:cTn>
                              </p:par>
                              <p:par>
                                <p:cTn id="112" presetID="22" presetClass="entr" presetSubtype="4" fill="hold" grpId="0" nodeType="withEffect">
                                  <p:stCondLst>
                                    <p:cond delay="1800"/>
                                  </p:stCondLst>
                                  <p:childTnLst>
                                    <p:set>
                                      <p:cBhvr>
                                        <p:cTn id="113" dur="1" fill="hold">
                                          <p:stCondLst>
                                            <p:cond delay="0"/>
                                          </p:stCondLst>
                                        </p:cTn>
                                        <p:tgtEl>
                                          <p:spTgt spid="71"/>
                                        </p:tgtEl>
                                        <p:attrNameLst>
                                          <p:attrName>style.visibility</p:attrName>
                                        </p:attrNameLst>
                                      </p:cBhvr>
                                      <p:to>
                                        <p:strVal val="visible"/>
                                      </p:to>
                                    </p:set>
                                    <p:animEffect transition="in" filter="wipe(down)">
                                      <p:cBhvr>
                                        <p:cTn id="1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47" grpId="0" animBg="1"/>
      <p:bldP spid="51" grpId="0" animBg="1"/>
      <p:bldP spid="55" grpId="0" animBg="1"/>
      <p:bldP spid="64" grpId="0" animBg="1"/>
      <p:bldP spid="69" grpId="0" animBg="1"/>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4"/>
          <p:cNvGrpSpPr/>
          <p:nvPr/>
        </p:nvGrpSpPr>
        <p:grpSpPr bwMode="auto">
          <a:xfrm>
            <a:off x="1979712" y="843558"/>
            <a:ext cx="2448272" cy="246221"/>
            <a:chOff x="88895" y="-953"/>
            <a:chExt cx="3603308" cy="149637"/>
          </a:xfrm>
        </p:grpSpPr>
        <p:sp>
          <p:nvSpPr>
            <p:cNvPr id="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9" name="矩形 17"/>
            <p:cNvSpPr>
              <a:spLocks noChangeArrowheads="1"/>
            </p:cNvSpPr>
            <p:nvPr/>
          </p:nvSpPr>
          <p:spPr bwMode="auto">
            <a:xfrm>
              <a:off x="330060" y="-953"/>
              <a:ext cx="336214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Humic Acid Powder /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050" name="Picture 2" descr="F:\云盘同步文件夹\同步文件夹2\业务\景丰腐植酸\阿里巴巴素材\上传阿里巴巴2\英文产品主图\新logo pow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843558"/>
            <a:ext cx="1750643" cy="17506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表格 22"/>
          <p:cNvGraphicFramePr>
            <a:graphicFrameLocks noGrp="1"/>
          </p:cNvGraphicFramePr>
          <p:nvPr>
            <p:extLst>
              <p:ext uri="{D42A27DB-BD31-4B8C-83A1-F6EECF244321}">
                <p14:modId xmlns:p14="http://schemas.microsoft.com/office/powerpoint/2010/main" val="2938914332"/>
              </p:ext>
            </p:extLst>
          </p:nvPr>
        </p:nvGraphicFramePr>
        <p:xfrm>
          <a:off x="1979712" y="1131590"/>
          <a:ext cx="6480720" cy="975360"/>
        </p:xfrm>
        <a:graphic>
          <a:graphicData uri="http://schemas.openxmlformats.org/drawingml/2006/table">
            <a:tbl>
              <a:tblPr firstRow="1" bandRow="1">
                <a:effectLst>
                  <a:outerShdw blurRad="50800" dist="38100" dir="13500000" algn="br" rotWithShape="0">
                    <a:prstClr val="black">
                      <a:alpha val="40000"/>
                    </a:prstClr>
                  </a:outerShdw>
                  <a:reflection blurRad="6350" stA="52000" endA="300" endPos="35000" dir="5400000" sy="-100000" algn="bl" rotWithShape="0"/>
                </a:effectLst>
                <a:tableStyleId>{AF606853-7671-496A-8E4F-DF71F8EC918B}</a:tableStyleId>
              </a:tblPr>
              <a:tblGrid>
                <a:gridCol w="1911900">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184444">
                  <a:extLst>
                    <a:ext uri="{9D8B030D-6E8A-4147-A177-3AD203B41FA5}">
                      <a16:colId xmlns:a16="http://schemas.microsoft.com/office/drawing/2014/main" val="20004"/>
                    </a:ext>
                  </a:extLst>
                </a:gridCol>
              </a:tblGrid>
              <a:tr h="128820">
                <a:tc>
                  <a:txBody>
                    <a:bodyPr/>
                    <a:lstStyle/>
                    <a:p>
                      <a:pPr algn="ctr">
                        <a:lnSpc>
                          <a:spcPct val="100000"/>
                        </a:lnSpc>
                      </a:pPr>
                      <a:r>
                        <a:rPr lang="en-US" altLang="zh-CN" sz="1000" dirty="0" smtClean="0"/>
                        <a:t>Product Code</a:t>
                      </a:r>
                      <a:endParaRPr lang="zh-CN" altLang="en-US" sz="1000" b="1" dirty="0"/>
                    </a:p>
                  </a:txBody>
                  <a:tcPr anchor="ctr"/>
                </a:tc>
                <a:tc>
                  <a:txBody>
                    <a:bodyPr/>
                    <a:lstStyle/>
                    <a:p>
                      <a:pPr algn="ctr">
                        <a:lnSpc>
                          <a:spcPct val="100000"/>
                        </a:lnSpc>
                      </a:pPr>
                      <a:r>
                        <a:rPr lang="en-US" altLang="zh-CN" sz="1000" dirty="0" smtClean="0"/>
                        <a:t>Appearance</a:t>
                      </a:r>
                      <a:endParaRPr lang="zh-CN" altLang="en-US" sz="1000" b="1" dirty="0"/>
                    </a:p>
                  </a:txBody>
                  <a:tcPr anchor="ctr"/>
                </a:tc>
                <a:tc>
                  <a:txBody>
                    <a:bodyPr/>
                    <a:lstStyle/>
                    <a:p>
                      <a:pPr algn="ctr">
                        <a:lnSpc>
                          <a:spcPct val="100000"/>
                        </a:lnSpc>
                      </a:pPr>
                      <a:r>
                        <a:rPr lang="en-US" altLang="zh-CN" sz="1000" dirty="0" smtClean="0"/>
                        <a:t>Humic Acid</a:t>
                      </a:r>
                      <a:endParaRPr lang="zh-CN" altLang="en-US" sz="1000" b="1" dirty="0"/>
                    </a:p>
                  </a:txBody>
                  <a:tcPr anchor="ctr"/>
                </a:tc>
                <a:tc>
                  <a:txBody>
                    <a:bodyPr/>
                    <a:lstStyle/>
                    <a:p>
                      <a:pPr algn="ctr">
                        <a:lnSpc>
                          <a:spcPct val="100000"/>
                        </a:lnSpc>
                      </a:pPr>
                      <a:r>
                        <a:rPr lang="en-US" altLang="zh-CN" sz="1000" dirty="0" smtClean="0"/>
                        <a:t>Fineness</a:t>
                      </a:r>
                      <a:endParaRPr lang="zh-CN" altLang="en-US" sz="1000" b="1" dirty="0"/>
                    </a:p>
                  </a:txBody>
                  <a:tcPr anchor="ctr"/>
                </a:tc>
                <a:tc>
                  <a:txBody>
                    <a:bodyPr/>
                    <a:lstStyle/>
                    <a:p>
                      <a:pPr algn="ctr">
                        <a:lnSpc>
                          <a:spcPct val="100000"/>
                        </a:lnSpc>
                      </a:pPr>
                      <a:r>
                        <a:rPr lang="en-US" altLang="zh-CN" sz="1000" dirty="0" smtClean="0"/>
                        <a:t>Grain </a:t>
                      </a:r>
                      <a:r>
                        <a:rPr lang="en-US" altLang="zh-CN" sz="1000" dirty="0" smtClean="0"/>
                        <a:t>Size</a:t>
                      </a:r>
                      <a:endParaRPr lang="zh-CN" altLang="en-US" sz="1000" b="1" dirty="0"/>
                    </a:p>
                  </a:txBody>
                  <a:tcPr anchor="ctr"/>
                </a:tc>
                <a:extLst>
                  <a:ext uri="{0D108BD9-81ED-4DB2-BD59-A6C34878D82A}">
                    <a16:rowId xmlns:a16="http://schemas.microsoft.com/office/drawing/2014/main" val="10000"/>
                  </a:ext>
                </a:extLst>
              </a:tr>
              <a:tr h="128820">
                <a:tc>
                  <a:txBody>
                    <a:bodyPr/>
                    <a:lstStyle/>
                    <a:p>
                      <a:pPr algn="ctr">
                        <a:lnSpc>
                          <a:spcPct val="100000"/>
                        </a:lnSpc>
                      </a:pPr>
                      <a:r>
                        <a:rPr lang="en-US" altLang="zh-CN" sz="1000" dirty="0" smtClean="0"/>
                        <a:t>JFHA-HA-1-P/G</a:t>
                      </a:r>
                      <a:endParaRPr lang="zh-CN" altLang="en-US" sz="1000" b="1" dirty="0"/>
                    </a:p>
                  </a:txBody>
                  <a:tcPr anchor="ctr"/>
                </a:tc>
                <a:tc>
                  <a:txBody>
                    <a:bodyPr/>
                    <a:lstStyle/>
                    <a:p>
                      <a:pPr algn="ctr">
                        <a:lnSpc>
                          <a:spcPct val="100000"/>
                        </a:lnSpc>
                      </a:pPr>
                      <a:r>
                        <a:rPr lang="en-US" altLang="zh-CN" sz="1000" dirty="0" smtClean="0"/>
                        <a:t>Black Powder/Granule</a:t>
                      </a:r>
                      <a:endParaRPr lang="zh-CN" altLang="en-US" sz="1000" b="1" dirty="0"/>
                    </a:p>
                  </a:txBody>
                  <a:tcPr anchor="ctr"/>
                </a:tc>
                <a:tc>
                  <a:txBody>
                    <a:bodyPr/>
                    <a:lstStyle/>
                    <a:p>
                      <a:pPr algn="ctr">
                        <a:lnSpc>
                          <a:spcPct val="100000"/>
                        </a:lnSpc>
                      </a:pPr>
                      <a:r>
                        <a:rPr lang="en-US" altLang="zh-CN" sz="1000" dirty="0" smtClean="0"/>
                        <a:t>60% min</a:t>
                      </a:r>
                      <a:endParaRPr lang="zh-CN" altLang="en-US" sz="1000" b="1" dirty="0"/>
                    </a:p>
                  </a:txBody>
                  <a:tcPr anchor="ctr"/>
                </a:tc>
                <a:tc>
                  <a:txBody>
                    <a:bodyPr/>
                    <a:lstStyle/>
                    <a:p>
                      <a:pPr algn="ctr">
                        <a:lnSpc>
                          <a:spcPct val="100000"/>
                        </a:lnSpc>
                      </a:pPr>
                      <a:r>
                        <a:rPr lang="en-US" altLang="zh-CN" sz="1000" dirty="0" smtClean="0"/>
                        <a:t>100-120 mesh</a:t>
                      </a:r>
                      <a:endParaRPr lang="zh-CN" altLang="en-US" sz="1000" b="1" dirty="0"/>
                    </a:p>
                  </a:txBody>
                  <a:tcPr anchor="ctr"/>
                </a:tc>
                <a:tc>
                  <a:txBody>
                    <a:bodyPr/>
                    <a:lstStyle/>
                    <a:p>
                      <a:pPr algn="ctr">
                        <a:lnSpc>
                          <a:spcPct val="100000"/>
                        </a:lnSpc>
                      </a:pPr>
                      <a:r>
                        <a:rPr lang="en-US" altLang="zh-CN" sz="1000" b="1" dirty="0" smtClean="0"/>
                        <a:t>2-4 mm</a:t>
                      </a:r>
                      <a:endParaRPr lang="zh-CN" altLang="en-US" sz="1000" b="1"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JFHA-HA-2-P/G</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Black Powder/Granule</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50% min</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100-120 mesh</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b="1" dirty="0" smtClean="0"/>
                        <a:t>2-4 mm</a:t>
                      </a:r>
                      <a:endParaRPr lang="zh-CN" altLang="en-US" sz="1000" b="1" dirty="0" smtClean="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JFHA-HA-3-P/G</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Black Powder/Granule</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40% min</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dirty="0" smtClean="0"/>
                        <a:t>100-120 mesh</a:t>
                      </a:r>
                      <a:endParaRPr lang="zh-CN" altLang="en-US" sz="1000" b="1"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00" b="1" dirty="0" smtClean="0"/>
                        <a:t>2-4 mm</a:t>
                      </a:r>
                      <a:endParaRPr lang="zh-CN" altLang="en-US" sz="1000" b="1" dirty="0" smtClean="0"/>
                    </a:p>
                  </a:txBody>
                  <a:tcPr anchor="ctr"/>
                </a:tc>
                <a:extLst>
                  <a:ext uri="{0D108BD9-81ED-4DB2-BD59-A6C34878D82A}">
                    <a16:rowId xmlns:a16="http://schemas.microsoft.com/office/drawing/2014/main" val="10003"/>
                  </a:ext>
                </a:extLst>
              </a:tr>
            </a:tbl>
          </a:graphicData>
        </a:graphic>
      </p:graphicFrame>
      <p:pic>
        <p:nvPicPr>
          <p:cNvPr id="25" name="Picture 2" descr="F:\云盘同步文件夹\同步文件夹2\业务\景丰腐植酸\阿里巴巴素材\上传阿里巴巴2\英文产品主图\新logo humic acid gran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56" y="2787774"/>
            <a:ext cx="1750643" cy="175064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14"/>
          <p:cNvGrpSpPr/>
          <p:nvPr/>
        </p:nvGrpSpPr>
        <p:grpSpPr bwMode="auto">
          <a:xfrm>
            <a:off x="1979712" y="2181513"/>
            <a:ext cx="1263824" cy="246221"/>
            <a:chOff x="88895" y="-953"/>
            <a:chExt cx="1860066" cy="149637"/>
          </a:xfrm>
        </p:grpSpPr>
        <p:sp>
          <p:nvSpPr>
            <p:cNvPr id="30"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1"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2" y="2534022"/>
          <a:ext cx="6480720" cy="731520"/>
        </p:xfrm>
        <a:graphic>
          <a:graphicData uri="http://schemas.openxmlformats.org/drawingml/2006/table">
            <a:tbl>
              <a:tblPr firstRow="1" bandRow="1">
                <a:tableStyleId>{68D230F3-CF80-4859-8CE7-A43EE81993B5}</a:tableStyleId>
              </a:tblPr>
              <a:tblGrid>
                <a:gridCol w="288032">
                  <a:extLst>
                    <a:ext uri="{9D8B030D-6E8A-4147-A177-3AD203B41FA5}">
                      <a16:colId xmlns:a16="http://schemas.microsoft.com/office/drawing/2014/main" val="20000"/>
                    </a:ext>
                  </a:extLst>
                </a:gridCol>
                <a:gridCol w="6192688">
                  <a:extLst>
                    <a:ext uri="{9D8B030D-6E8A-4147-A177-3AD203B41FA5}">
                      <a16:colId xmlns:a16="http://schemas.microsoft.com/office/drawing/2014/main" val="20001"/>
                    </a:ext>
                  </a:extLst>
                </a:gridCol>
              </a:tblGrid>
              <a:tr h="128820">
                <a:tc>
                  <a:txBody>
                    <a:bodyPr/>
                    <a:lstStyle/>
                    <a:p>
                      <a:pPr algn="ctr">
                        <a:lnSpc>
                          <a:spcPct val="100000"/>
                        </a:lnSpc>
                      </a:pPr>
                      <a:r>
                        <a:rPr lang="en-US" altLang="zh-CN" sz="900" b="0" dirty="0" smtClean="0"/>
                        <a:t>1.</a:t>
                      </a:r>
                      <a:endParaRPr lang="zh-CN" altLang="en-US" sz="900" b="0" dirty="0"/>
                    </a:p>
                  </a:txBody>
                  <a:tcPr anchor="ctr"/>
                </a:tc>
                <a:tc>
                  <a:txBody>
                    <a:bodyPr/>
                    <a:lstStyle/>
                    <a:p>
                      <a:pPr algn="l">
                        <a:lnSpc>
                          <a:spcPct val="100000"/>
                        </a:lnSpc>
                      </a:pPr>
                      <a:r>
                        <a:rPr lang="en-US" altLang="zh-CN" sz="1000" b="0" dirty="0" smtClean="0"/>
                        <a:t>Largely promote the buffering power and fertility of soil by improving the structure and increasing its organic matter.</a:t>
                      </a:r>
                      <a:endParaRPr lang="zh-CN" altLang="en-US" sz="1000" b="0" dirty="0"/>
                    </a:p>
                  </a:txBody>
                  <a:tcPr anchor="ctr"/>
                </a:tc>
                <a:extLst>
                  <a:ext uri="{0D108BD9-81ED-4DB2-BD59-A6C34878D82A}">
                    <a16:rowId xmlns:a16="http://schemas.microsoft.com/office/drawing/2014/main" val="10000"/>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smtClean="0"/>
                        <a:t>Neutralize both acidic and alkaline to make it into a optimized soil environment with pH 5.5-7.0.</a:t>
                      </a:r>
                      <a:endParaRPr lang="zh-CN" altLang="en-US" sz="1000" b="1" dirty="0" smtClean="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smtClean="0"/>
                        <a:t>Foster proper environment for soil microbial mass.</a:t>
                      </a:r>
                      <a:endParaRPr lang="zh-CN" altLang="en-US" sz="1000" b="1" dirty="0" smtClean="0"/>
                    </a:p>
                  </a:txBody>
                  <a:tcPr anchor="ctr"/>
                </a:tc>
                <a:extLst>
                  <a:ext uri="{0D108BD9-81ED-4DB2-BD59-A6C34878D82A}">
                    <a16:rowId xmlns:a16="http://schemas.microsoft.com/office/drawing/2014/main" val="10002"/>
                  </a:ext>
                </a:extLst>
              </a:tr>
            </a:tbl>
          </a:graphicData>
        </a:graphic>
      </p:graphicFrame>
      <p:grpSp>
        <p:nvGrpSpPr>
          <p:cNvPr id="34" name="组合 14"/>
          <p:cNvGrpSpPr/>
          <p:nvPr/>
        </p:nvGrpSpPr>
        <p:grpSpPr bwMode="auto">
          <a:xfrm>
            <a:off x="1979712" y="3363838"/>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1979712" y="3693006"/>
          <a:ext cx="6480720" cy="883920"/>
        </p:xfrm>
        <a:graphic>
          <a:graphicData uri="http://schemas.openxmlformats.org/drawingml/2006/table">
            <a:tbl>
              <a:tblPr firstRow="1" bandRow="1">
                <a:tableStyleId>{68D230F3-CF80-4859-8CE7-A43EE81993B5}</a:tableStyleId>
              </a:tblPr>
              <a:tblGrid>
                <a:gridCol w="399729">
                  <a:extLst>
                    <a:ext uri="{9D8B030D-6E8A-4147-A177-3AD203B41FA5}">
                      <a16:colId xmlns:a16="http://schemas.microsoft.com/office/drawing/2014/main" val="20000"/>
                    </a:ext>
                  </a:extLst>
                </a:gridCol>
                <a:gridCol w="6080991">
                  <a:extLst>
                    <a:ext uri="{9D8B030D-6E8A-4147-A177-3AD203B41FA5}">
                      <a16:colId xmlns:a16="http://schemas.microsoft.com/office/drawing/2014/main" val="20001"/>
                    </a:ext>
                  </a:extLst>
                </a:gridCol>
              </a:tblGrid>
              <a:tr h="120013">
                <a:tc>
                  <a:txBody>
                    <a:bodyPr/>
                    <a:lstStyle/>
                    <a:p>
                      <a:pPr algn="ctr">
                        <a:lnSpc>
                          <a:spcPct val="100000"/>
                        </a:lnSpc>
                      </a:pPr>
                      <a:r>
                        <a:rPr lang="en-US" altLang="zh-CN" sz="900" b="0" dirty="0" smtClean="0"/>
                        <a:t>1.</a:t>
                      </a:r>
                      <a:endParaRPr lang="zh-CN" altLang="en-US" sz="900" b="0" dirty="0"/>
                    </a:p>
                  </a:txBody>
                  <a:tcPr anchor="ctr"/>
                </a:tc>
                <a:tc>
                  <a:txBody>
                    <a:bodyPr/>
                    <a:lstStyle/>
                    <a:p>
                      <a:r>
                        <a:rPr lang="en-US" altLang="zh-CN" sz="1000" b="0" dirty="0" smtClean="0"/>
                        <a:t>Base fertilizer : For field crop, 50-100kgs/ha per crop season.</a:t>
                      </a:r>
                      <a:endParaRPr lang="en-US" altLang="zh-CN" sz="1000" b="0" dirty="0"/>
                    </a:p>
                  </a:txBody>
                  <a:tcPr anchor="ctr"/>
                </a:tc>
                <a:extLst>
                  <a:ext uri="{0D108BD9-81ED-4DB2-BD59-A6C34878D82A}">
                    <a16:rowId xmlns:a16="http://schemas.microsoft.com/office/drawing/2014/main" val="10000"/>
                  </a:ext>
                </a:extLst>
              </a:tr>
              <a:tr h="1920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a:t>
                      </a:r>
                      <a:endParaRPr lang="zh-CN" altLang="en-US" sz="900" b="1"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000" dirty="0" smtClean="0"/>
                        <a:t>For fruit trees, 10-kgs per plant.</a:t>
                      </a:r>
                      <a:r>
                        <a:rPr lang="en-US" altLang="zh-CN" sz="2000" kern="1200" dirty="0" smtClean="0">
                          <a:effectLst/>
                        </a:rPr>
                        <a:t> </a:t>
                      </a:r>
                      <a:r>
                        <a:rPr lang="en-US" altLang="zh-CN" sz="1000" dirty="0" smtClean="0"/>
                        <a:t>For vegetables, 1-2kg/m2.</a:t>
                      </a:r>
                      <a:endParaRPr lang="en-US" altLang="zh-CN" sz="2000" b="0" i="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1"/>
                  </a:ext>
                </a:extLst>
              </a:tr>
              <a:tr h="12001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a:t>
                      </a:r>
                      <a:endParaRPr lang="zh-CN" altLang="en-US" sz="900" b="1" dirty="0" smtClean="0"/>
                    </a:p>
                  </a:txBody>
                  <a:tcPr anchor="ctr"/>
                </a:tc>
                <a:tc>
                  <a:txBody>
                    <a:bodyPr/>
                    <a:lstStyle/>
                    <a:p>
                      <a:r>
                        <a:rPr lang="en-US" altLang="zh-CN" sz="1000" dirty="0" smtClean="0"/>
                        <a:t>Mix additive: 30-60kgs per ton of composite.(suggested mix use with Urea and MAP DAP)</a:t>
                      </a:r>
                      <a:endParaRPr lang="en-US" altLang="zh-CN" sz="1000" dirty="0"/>
                    </a:p>
                  </a:txBody>
                  <a:tcPr anchor="ctr"/>
                </a:tc>
                <a:extLst>
                  <a:ext uri="{0D108BD9-81ED-4DB2-BD59-A6C34878D82A}">
                    <a16:rowId xmlns:a16="http://schemas.microsoft.com/office/drawing/2014/main" val="10002"/>
                  </a:ext>
                </a:extLst>
              </a:tr>
            </a:tbl>
          </a:graphicData>
        </a:graphic>
      </p:graphicFrame>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3241785" cy="338554"/>
          </a:xfrm>
          <a:prstGeom prst="rect">
            <a:avLst/>
          </a:prstGeom>
        </p:spPr>
        <p:txBody>
          <a:bodyPr wrap="none">
            <a:spAutoFit/>
          </a:bodyPr>
          <a:lstStyle/>
          <a:p>
            <a:r>
              <a:rPr lang="en-US" altLang="zh-CN" sz="1600" b="1" i="1" dirty="0" err="1" smtClean="0">
                <a:solidFill>
                  <a:srgbClr val="F36C00"/>
                </a:solidFill>
                <a:latin typeface="微软雅黑" panose="020B0503020204020204" pitchFamily="34" charset="-122"/>
                <a:ea typeface="微软雅黑" panose="020B0503020204020204" pitchFamily="34" charset="-122"/>
              </a:rPr>
              <a:t>Humic</a:t>
            </a:r>
            <a:r>
              <a:rPr lang="en-US" altLang="zh-CN" sz="1600" b="1" i="1" dirty="0" smtClean="0">
                <a:solidFill>
                  <a:srgbClr val="F36C00"/>
                </a:solidFill>
                <a:latin typeface="微软雅黑" panose="020B0503020204020204" pitchFamily="34" charset="-122"/>
                <a:ea typeface="微软雅黑" panose="020B0503020204020204" pitchFamily="34" charset="-122"/>
              </a:rPr>
              <a:t> Acid Powder /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0" name="Picture 2" descr="C:\Users\JINGFENG-Graeme\Desktop\微信图片_201906191748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7"/>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p:cBhvr>
                                        <p:cTn id="13" dur="750"/>
                                        <p:tgtEl>
                                          <p:spTgt spid="29"/>
                                        </p:tgtEl>
                                      </p:cBhvr>
                                    </p:animEffect>
                                    <p:anim calcmode="lin" valueType="num">
                                      <p:cBhvr>
                                        <p:cTn id="14" dur="750" fill="hold"/>
                                        <p:tgtEl>
                                          <p:spTgt spid="29"/>
                                        </p:tgtEl>
                                        <p:attrNameLst>
                                          <p:attrName>ppt_x</p:attrName>
                                        </p:attrNameLst>
                                      </p:cBhvr>
                                      <p:tavLst>
                                        <p:tav tm="0">
                                          <p:val>
                                            <p:strVal val="#ppt_x"/>
                                          </p:val>
                                        </p:tav>
                                        <p:tav tm="100000">
                                          <p:val>
                                            <p:strVal val="#ppt_x"/>
                                          </p:val>
                                        </p:tav>
                                      </p:tavLst>
                                    </p:anim>
                                    <p:anim calcmode="lin" valueType="num">
                                      <p:cBhvr>
                                        <p:cTn id="15" dur="75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771550"/>
            <a:ext cx="1750032" cy="1766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776547"/>
            <a:ext cx="1750643" cy="175064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1979712"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Humate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979712" y="196548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3" y="2234501"/>
          <a:ext cx="2592287" cy="2353473"/>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61121">
                <a:tc>
                  <a:txBody>
                    <a:bodyPr/>
                    <a:lstStyle/>
                    <a:p>
                      <a:pPr algn="ctr">
                        <a:lnSpc>
                          <a:spcPct val="100000"/>
                        </a:lnSpc>
                      </a:pPr>
                      <a:r>
                        <a:rPr lang="en-US" altLang="zh-CN" sz="800" b="0" dirty="0" smtClean="0"/>
                        <a:t>1.</a:t>
                      </a:r>
                      <a:endParaRPr lang="zh-CN" altLang="en-US" sz="800" b="0" dirty="0"/>
                    </a:p>
                  </a:txBody>
                  <a:tcPr anchor="ctr"/>
                </a:tc>
                <a:tc>
                  <a:txBody>
                    <a:bodyPr/>
                    <a:lstStyle/>
                    <a:p>
                      <a:pPr algn="l">
                        <a:lnSpc>
                          <a:spcPct val="100000"/>
                        </a:lnSpc>
                      </a:pPr>
                      <a:r>
                        <a:rPr lang="en-US" altLang="zh-CN" sz="800" b="0" dirty="0" smtClean="0"/>
                        <a:t>Largely promote the buffering power and fertility of soil by improving the structure and increasing its organic matter.</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Neutralize both acidic and alkaline to make it into a optimized soil environment with pH 5.5-7.0.</a:t>
                      </a:r>
                      <a:endParaRPr lang="zh-CN" altLang="en-US" sz="800" b="0" dirty="0" smtClean="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Foster proper environment for soil microbial mass.</a:t>
                      </a:r>
                      <a:endParaRPr lang="zh-CN" altLang="en-US" sz="800" b="0" dirty="0" smtClean="0"/>
                    </a:p>
                  </a:txBody>
                  <a:tcPr anchor="ctr"/>
                </a:tc>
                <a:extLst>
                  <a:ext uri="{0D108BD9-81ED-4DB2-BD59-A6C34878D82A}">
                    <a16:rowId xmlns:a16="http://schemas.microsoft.com/office/drawing/2014/main" val="10002"/>
                  </a:ext>
                </a:extLst>
              </a:tr>
              <a:tr h="40990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Working as natural seed germination and room stimulant. Promote germination of seeds and growth of root system.</a:t>
                      </a:r>
                      <a:endParaRPr lang="zh-CN" altLang="en-US" sz="800" b="0" dirty="0" smtClean="0"/>
                    </a:p>
                  </a:txBody>
                  <a:tcPr anchor="ctr"/>
                </a:tc>
                <a:extLst>
                  <a:ext uri="{0D108BD9-81ED-4DB2-BD59-A6C34878D82A}">
                    <a16:rowId xmlns:a16="http://schemas.microsoft.com/office/drawing/2014/main" val="10003"/>
                  </a:ext>
                </a:extLst>
              </a:tr>
              <a:tr h="4611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Largely optimized the absorption of beneficial ion by plants thus increase plants growth accordingly increase the yield and fruits quality.</a:t>
                      </a:r>
                      <a:endParaRPr lang="zh-CN" altLang="en-US" sz="800" dirty="0" smtClean="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6.</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Enhance plant‘s ability to counter stressed conditions.</a:t>
                      </a:r>
                      <a:endParaRPr lang="zh-CN" altLang="en-US" sz="800" dirty="0" smtClean="0"/>
                    </a:p>
                  </a:txBody>
                  <a:tcPr anchor="ctr"/>
                </a:tc>
                <a:extLst>
                  <a:ext uri="{0D108BD9-81ED-4DB2-BD59-A6C34878D82A}">
                    <a16:rowId xmlns:a16="http://schemas.microsoft.com/office/drawing/2014/main" val="10005"/>
                  </a:ext>
                </a:extLst>
              </a:tr>
            </a:tbl>
          </a:graphicData>
        </a:graphic>
      </p:graphicFrame>
      <p:grpSp>
        <p:nvGrpSpPr>
          <p:cNvPr id="34" name="组合 14"/>
          <p:cNvGrpSpPr/>
          <p:nvPr/>
        </p:nvGrpSpPr>
        <p:grpSpPr bwMode="auto">
          <a:xfrm>
            <a:off x="4932040" y="1965489"/>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4941961" y="2252062"/>
          <a:ext cx="3366849" cy="2407920"/>
        </p:xfrm>
        <a:graphic>
          <a:graphicData uri="http://schemas.openxmlformats.org/drawingml/2006/table">
            <a:tbl>
              <a:tblPr firstRow="1" bandRow="1">
                <a:tableStyleId>{68D230F3-CF80-4859-8CE7-A43EE81993B5}</a:tableStyleId>
              </a:tblPr>
              <a:tblGrid>
                <a:gridCol w="300170">
                  <a:extLst>
                    <a:ext uri="{9D8B030D-6E8A-4147-A177-3AD203B41FA5}">
                      <a16:colId xmlns:a16="http://schemas.microsoft.com/office/drawing/2014/main" val="20000"/>
                    </a:ext>
                  </a:extLst>
                </a:gridCol>
                <a:gridCol w="3066679">
                  <a:extLst>
                    <a:ext uri="{9D8B030D-6E8A-4147-A177-3AD203B41FA5}">
                      <a16:colId xmlns:a16="http://schemas.microsoft.com/office/drawing/2014/main" val="20001"/>
                    </a:ext>
                  </a:extLst>
                </a:gridCol>
              </a:tblGrid>
              <a:tr h="128820">
                <a:tc>
                  <a:txBody>
                    <a:bodyPr/>
                    <a:lstStyle/>
                    <a:p>
                      <a:pPr algn="ctr">
                        <a:lnSpc>
                          <a:spcPct val="100000"/>
                        </a:lnSpc>
                      </a:pPr>
                      <a:r>
                        <a:rPr lang="en-US" altLang="zh-CN" sz="800" b="0" dirty="0" smtClean="0"/>
                        <a:t>1.</a:t>
                      </a:r>
                      <a:endParaRPr lang="zh-CN" altLang="en-US" sz="800" b="0" dirty="0"/>
                    </a:p>
                  </a:txBody>
                  <a:tcPr anchor="ctr"/>
                </a:tc>
                <a:tc>
                  <a:txBody>
                    <a:bodyPr/>
                    <a:lstStyle/>
                    <a:p>
                      <a:r>
                        <a:rPr lang="en-US" altLang="zh-CN" sz="800" b="0" dirty="0" smtClean="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r>
                        <a:rPr lang="en-US" altLang="zh-CN" sz="800" dirty="0" smtClean="0"/>
                        <a:t>Base fertilizer: Used for root fertilization, 10-20kgs per 666</a:t>
                      </a:r>
                      <a:r>
                        <a:rPr lang="zh-CN" altLang="zh-CN" sz="800" dirty="0" smtClean="0"/>
                        <a:t>㎡</a:t>
                      </a:r>
                      <a:r>
                        <a:rPr lang="en-US" altLang="zh-CN" sz="800" dirty="0" smtClean="0"/>
                        <a:t>,</a:t>
                      </a:r>
                      <a:r>
                        <a:rPr lang="en-US" altLang="zh-CN" sz="800" baseline="0" dirty="0" smtClean="0"/>
                        <a:t> </a:t>
                      </a:r>
                      <a:r>
                        <a:rPr lang="en-US" altLang="zh-CN" sz="800" dirty="0" smtClean="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r>
                        <a:rPr lang="en-US" altLang="zh-CN" sz="800" dirty="0" smtClean="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Drop irrigation, water flush: 5-10kgs per time per 666</a:t>
                      </a:r>
                      <a:r>
                        <a:rPr lang="zh-CN" altLang="zh-CN" sz="800" kern="1200" dirty="0" smtClean="0">
                          <a:effectLst/>
                        </a:rPr>
                        <a:t>㎡</a:t>
                      </a:r>
                      <a:r>
                        <a:rPr lang="en-US" altLang="zh-CN" sz="800" kern="1200" dirty="0" smtClean="0">
                          <a:effectLst/>
                        </a:rPr>
                        <a:t>. Dissolve evenly into fertilizer bucket or wash directly with water. Generally apply fertilizer during seedling stage, growth period, flowering phase and fruiting period, total 4-5 times.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Soaking seed, soaking root: Dissolve into water to make 1:2000 concentration solution. Soak 10-24 hours.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412165423"/>
              </p:ext>
            </p:extLst>
          </p:nvPr>
        </p:nvGraphicFramePr>
        <p:xfrm>
          <a:off x="1979712" y="987574"/>
          <a:ext cx="6304387" cy="9144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3610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909141">
                  <a:extLst>
                    <a:ext uri="{9D8B030D-6E8A-4147-A177-3AD203B41FA5}">
                      <a16:colId xmlns:a16="http://schemas.microsoft.com/office/drawing/2014/main" val="20005"/>
                    </a:ext>
                  </a:extLst>
                </a:gridCol>
                <a:gridCol w="786734">
                  <a:extLst>
                    <a:ext uri="{9D8B030D-6E8A-4147-A177-3AD203B41FA5}">
                      <a16:colId xmlns:a16="http://schemas.microsoft.com/office/drawing/2014/main" val="20006"/>
                    </a:ext>
                  </a:extLst>
                </a:gridCol>
              </a:tblGrid>
              <a:tr h="0">
                <a:tc>
                  <a:txBody>
                    <a:bodyPr/>
                    <a:lstStyle/>
                    <a:p>
                      <a:pPr algn="ctr">
                        <a:lnSpc>
                          <a:spcPct val="100000"/>
                        </a:lnSpc>
                      </a:pPr>
                      <a:r>
                        <a:rPr lang="en-US" altLang="zh-CN" sz="900" dirty="0" smtClean="0"/>
                        <a:t>Product Code</a:t>
                      </a:r>
                      <a:endParaRPr lang="zh-CN" altLang="en-US" sz="900" b="0" dirty="0"/>
                    </a:p>
                  </a:txBody>
                  <a:tcPr anchor="ctr"/>
                </a:tc>
                <a:tc>
                  <a:txBody>
                    <a:bodyPr/>
                    <a:lstStyle/>
                    <a:p>
                      <a:pPr algn="ctr">
                        <a:lnSpc>
                          <a:spcPct val="100000"/>
                        </a:lnSpc>
                      </a:pPr>
                      <a:r>
                        <a:rPr lang="en-US" altLang="zh-CN" sz="900" dirty="0" smtClean="0"/>
                        <a:t>Appearance</a:t>
                      </a:r>
                      <a:endParaRPr lang="zh-CN" altLang="en-US" sz="900" b="0" dirty="0"/>
                    </a:p>
                  </a:txBody>
                  <a:tcPr anchor="ctr"/>
                </a:tc>
                <a:tc>
                  <a:txBody>
                    <a:bodyPr/>
                    <a:lstStyle/>
                    <a:p>
                      <a:pPr algn="ctr">
                        <a:lnSpc>
                          <a:spcPct val="100000"/>
                        </a:lnSpc>
                      </a:pPr>
                      <a:r>
                        <a:rPr lang="en-US" altLang="zh-CN" sz="900" dirty="0" smtClean="0"/>
                        <a:t>Humic Acid</a:t>
                      </a:r>
                      <a:endParaRPr lang="zh-CN" altLang="en-US" sz="900" b="0" dirty="0"/>
                    </a:p>
                  </a:txBody>
                  <a:tcPr anchor="ctr"/>
                </a:tc>
                <a:tc>
                  <a:txBody>
                    <a:bodyPr/>
                    <a:lstStyle/>
                    <a:p>
                      <a:pPr algn="ctr">
                        <a:lnSpc>
                          <a:spcPct val="100000"/>
                        </a:lnSpc>
                      </a:pPr>
                      <a:r>
                        <a:rPr lang="en-US" altLang="zh-CN" sz="900" b="0" dirty="0" smtClean="0"/>
                        <a:t>K2O</a:t>
                      </a:r>
                      <a:endParaRPr lang="zh-CN" altLang="en-US" sz="900" b="0" dirty="0"/>
                    </a:p>
                  </a:txBody>
                  <a:tcPr anchor="ctr"/>
                </a:tc>
                <a:tc>
                  <a:txBody>
                    <a:bodyPr/>
                    <a:lstStyle/>
                    <a:p>
                      <a:pPr algn="ctr">
                        <a:lnSpc>
                          <a:spcPct val="100000"/>
                        </a:lnSpc>
                      </a:pPr>
                      <a:r>
                        <a:rPr lang="en-US" altLang="zh-CN" sz="900" b="0" dirty="0" smtClean="0"/>
                        <a:t>Water Solubility</a:t>
                      </a:r>
                      <a:endParaRPr lang="zh-CN" altLang="en-US" sz="900" b="0" dirty="0"/>
                    </a:p>
                  </a:txBody>
                  <a:tcPr anchor="ctr"/>
                </a:tc>
                <a:tc>
                  <a:txBody>
                    <a:bodyPr/>
                    <a:lstStyle/>
                    <a:p>
                      <a:pPr algn="ctr">
                        <a:lnSpc>
                          <a:spcPct val="100000"/>
                        </a:lnSpc>
                      </a:pPr>
                      <a:r>
                        <a:rPr lang="en-US" altLang="zh-CN" sz="900" dirty="0" smtClean="0"/>
                        <a:t>Fineness</a:t>
                      </a:r>
                      <a:endParaRPr lang="zh-CN" altLang="en-US" sz="900" b="0" dirty="0"/>
                    </a:p>
                  </a:txBody>
                  <a:tcPr anchor="ctr"/>
                </a:tc>
                <a:tc>
                  <a:txBody>
                    <a:bodyPr/>
                    <a:lstStyle/>
                    <a:p>
                      <a:pPr algn="ctr">
                        <a:lnSpc>
                          <a:spcPct val="100000"/>
                        </a:lnSpc>
                      </a:pPr>
                      <a:r>
                        <a:rPr lang="en-US" altLang="zh-CN" sz="900" dirty="0" smtClean="0"/>
                        <a:t>Flake </a:t>
                      </a:r>
                      <a:r>
                        <a:rPr lang="en-US" altLang="zh-CN" sz="900" dirty="0" smtClean="0"/>
                        <a:t>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smtClean="0"/>
                        <a:t>JFHA-KHA-1-F/P</a:t>
                      </a:r>
                      <a:endParaRPr lang="zh-CN" altLang="en-US" sz="900" b="0" dirty="0"/>
                    </a:p>
                  </a:txBody>
                  <a:tcPr anchor="ctr"/>
                </a:tc>
                <a:tc>
                  <a:txBody>
                    <a:bodyPr/>
                    <a:lstStyle/>
                    <a:p>
                      <a:pPr algn="ctr">
                        <a:lnSpc>
                          <a:spcPct val="100000"/>
                        </a:lnSpc>
                      </a:pPr>
                      <a:r>
                        <a:rPr lang="en-US" altLang="zh-CN" sz="900" dirty="0" smtClean="0"/>
                        <a:t>Black Flake/Powder</a:t>
                      </a:r>
                      <a:endParaRPr lang="zh-CN" altLang="en-US" sz="900" b="0" dirty="0"/>
                    </a:p>
                  </a:txBody>
                  <a:tcPr anchor="ctr"/>
                </a:tc>
                <a:tc>
                  <a:txBody>
                    <a:bodyPr/>
                    <a:lstStyle/>
                    <a:p>
                      <a:pPr algn="ctr">
                        <a:lnSpc>
                          <a:spcPct val="100000"/>
                        </a:lnSpc>
                      </a:pPr>
                      <a:r>
                        <a:rPr lang="en-US" altLang="zh-CN" sz="900" dirty="0" smtClean="0"/>
                        <a:t>70% min</a:t>
                      </a:r>
                      <a:endParaRPr lang="zh-CN" altLang="en-US" sz="900" b="0" dirty="0"/>
                    </a:p>
                  </a:txBody>
                  <a:tcPr anchor="ctr"/>
                </a:tc>
                <a:tc>
                  <a:txBody>
                    <a:bodyPr/>
                    <a:lstStyle/>
                    <a:p>
                      <a:pPr algn="ctr">
                        <a:lnSpc>
                          <a:spcPct val="100000"/>
                        </a:lnSpc>
                      </a:pPr>
                      <a:r>
                        <a:rPr lang="en-US" altLang="zh-CN" sz="900" b="0" dirty="0" smtClean="0"/>
                        <a:t>10-12% min</a:t>
                      </a:r>
                      <a:endParaRPr lang="zh-CN" altLang="en-US" sz="900" b="0" dirty="0"/>
                    </a:p>
                  </a:txBody>
                  <a:tcPr anchor="ctr"/>
                </a:tc>
                <a:tc>
                  <a:txBody>
                    <a:bodyPr/>
                    <a:lstStyle/>
                    <a:p>
                      <a:pPr algn="ctr">
                        <a:lnSpc>
                          <a:spcPct val="100000"/>
                        </a:lnSpc>
                      </a:pPr>
                      <a:r>
                        <a:rPr lang="en-US" altLang="zh-CN" sz="900" b="0" dirty="0" smtClean="0"/>
                        <a:t>100%</a:t>
                      </a:r>
                      <a:endParaRPr lang="zh-CN" altLang="en-US" sz="900" b="0" dirty="0"/>
                    </a:p>
                  </a:txBody>
                  <a:tcPr anchor="ctr"/>
                </a:tc>
                <a:tc>
                  <a:txBody>
                    <a:bodyPr/>
                    <a:lstStyle/>
                    <a:p>
                      <a:pPr algn="ctr">
                        <a:lnSpc>
                          <a:spcPct val="100000"/>
                        </a:lnSpc>
                      </a:pPr>
                      <a:r>
                        <a:rPr lang="en-US" altLang="zh-CN" sz="900" dirty="0" smtClean="0"/>
                        <a:t>100-120 mesh</a:t>
                      </a:r>
                      <a:endParaRPr lang="zh-CN" altLang="en-US" sz="900" b="0" dirty="0"/>
                    </a:p>
                  </a:txBody>
                  <a:tcPr anchor="ctr"/>
                </a:tc>
                <a:tc>
                  <a:txBody>
                    <a:bodyPr/>
                    <a:lstStyle/>
                    <a:p>
                      <a:pPr algn="ctr">
                        <a:lnSpc>
                          <a:spcPct val="100000"/>
                        </a:lnSpc>
                      </a:pPr>
                      <a:r>
                        <a:rPr lang="en-US" altLang="zh-CN" sz="900" dirty="0" smtClean="0"/>
                        <a:t>2-4 mm</a:t>
                      </a:r>
                      <a:endParaRPr lang="zh-CN" altLang="en-US" sz="900" b="0" dirty="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900" dirty="0" smtClean="0"/>
                        <a:t>JFHA-KHA-2-F/P</a:t>
                      </a:r>
                      <a:endParaRPr lang="zh-CN" altLang="en-US" sz="900" b="0" dirty="0"/>
                    </a:p>
                  </a:txBody>
                  <a:tcPr anchor="ctr"/>
                </a:tc>
                <a:tc>
                  <a:txBody>
                    <a:bodyPr/>
                    <a:lstStyle/>
                    <a:p>
                      <a:pPr algn="ctr">
                        <a:lnSpc>
                          <a:spcPct val="100000"/>
                        </a:lnSpc>
                      </a:pPr>
                      <a:r>
                        <a:rPr lang="en-US" altLang="zh-CN" sz="900" dirty="0" smtClean="0"/>
                        <a:t>Black Flake/Powder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60-65%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10-12%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100%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100-120 mesh</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2-4 mm</a:t>
                      </a:r>
                      <a:endParaRPr lang="zh-CN" altLang="en-US" sz="900" b="0" dirty="0" smtClean="0"/>
                    </a:p>
                  </a:txBody>
                  <a:tcPr anchor="ctr"/>
                </a:tc>
                <a:extLst>
                  <a:ext uri="{0D108BD9-81ED-4DB2-BD59-A6C34878D82A}">
                    <a16:rowId xmlns:a16="http://schemas.microsoft.com/office/drawing/2014/main" val="10002"/>
                  </a:ext>
                </a:extLst>
              </a:tr>
              <a:tr h="0">
                <a:tc>
                  <a:txBody>
                    <a:bodyPr/>
                    <a:lstStyle/>
                    <a:p>
                      <a:pPr algn="ctr">
                        <a:lnSpc>
                          <a:spcPct val="100000"/>
                        </a:lnSpc>
                      </a:pPr>
                      <a:r>
                        <a:rPr lang="en-US" altLang="zh-CN" sz="900" dirty="0" smtClean="0"/>
                        <a:t>JFHA-KHA-3-P</a:t>
                      </a:r>
                      <a:endParaRPr lang="zh-CN" altLang="en-US" sz="900" b="0" dirty="0"/>
                    </a:p>
                  </a:txBody>
                  <a:tcPr anchor="ctr"/>
                </a:tc>
                <a:tc>
                  <a:txBody>
                    <a:bodyPr/>
                    <a:lstStyle/>
                    <a:p>
                      <a:pPr algn="ctr">
                        <a:lnSpc>
                          <a:spcPct val="100000"/>
                        </a:lnSpc>
                      </a:pPr>
                      <a:r>
                        <a:rPr lang="en-US" altLang="zh-CN" sz="900" dirty="0" smtClean="0"/>
                        <a:t>Black Powder</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50%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10-12%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80-90%</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100-120 mesh</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a:t>
                      </a:r>
                      <a:endParaRPr lang="zh-CN" altLang="en-US" sz="900" b="0" dirty="0" smtClean="0"/>
                    </a:p>
                  </a:txBody>
                  <a:tcPr anchor="ctr"/>
                </a:tc>
                <a:extLst>
                  <a:ext uri="{0D108BD9-81ED-4DB2-BD59-A6C34878D82A}">
                    <a16:rowId xmlns:a16="http://schemas.microsoft.com/office/drawing/2014/main" val="10003"/>
                  </a:ext>
                </a:extLst>
              </a:tr>
            </a:tbl>
          </a:graphicData>
        </a:graphic>
      </p:graphicFrame>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3727815"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Potassium </a:t>
            </a:r>
            <a:r>
              <a:rPr lang="en-US" altLang="zh-CN" sz="1600" b="1" i="1" dirty="0" err="1" smtClean="0">
                <a:solidFill>
                  <a:srgbClr val="F36C00"/>
                </a:solidFill>
                <a:latin typeface="微软雅黑" panose="020B0503020204020204" pitchFamily="34" charset="-122"/>
                <a:ea typeface="微软雅黑" panose="020B0503020204020204" pitchFamily="34" charset="-122"/>
              </a:rPr>
              <a:t>Humate</a:t>
            </a:r>
            <a:r>
              <a:rPr lang="en-US" altLang="zh-CN" sz="1600" b="1" i="1" dirty="0" smtClean="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0" name="Picture 2" descr="C:\Users\JINGFENG-Graeme\Desktop\微信图片_201906191748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7"/>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4"/>
          <p:cNvGrpSpPr/>
          <p:nvPr/>
        </p:nvGrpSpPr>
        <p:grpSpPr bwMode="auto">
          <a:xfrm>
            <a:off x="1979712" y="699542"/>
            <a:ext cx="2880319" cy="246221"/>
            <a:chOff x="88895" y="-953"/>
            <a:chExt cx="423918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399802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Humate Crystal / Granule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979712" y="1779662"/>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979713" y="2139702"/>
          <a:ext cx="2592287" cy="2353473"/>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461121">
                <a:tc>
                  <a:txBody>
                    <a:bodyPr/>
                    <a:lstStyle/>
                    <a:p>
                      <a:pPr algn="ctr">
                        <a:lnSpc>
                          <a:spcPct val="100000"/>
                        </a:lnSpc>
                      </a:pPr>
                      <a:r>
                        <a:rPr lang="en-US" altLang="zh-CN" sz="800" b="0" dirty="0" smtClean="0"/>
                        <a:t>1.</a:t>
                      </a:r>
                      <a:endParaRPr lang="zh-CN" altLang="en-US" sz="800" b="0" dirty="0"/>
                    </a:p>
                  </a:txBody>
                  <a:tcPr anchor="ctr"/>
                </a:tc>
                <a:tc>
                  <a:txBody>
                    <a:bodyPr/>
                    <a:lstStyle/>
                    <a:p>
                      <a:pPr algn="l">
                        <a:lnSpc>
                          <a:spcPct val="100000"/>
                        </a:lnSpc>
                      </a:pPr>
                      <a:r>
                        <a:rPr lang="en-US" altLang="zh-CN" sz="800" b="0" dirty="0" smtClean="0"/>
                        <a:t>Largely promote the buffering power and fertility of soil by improving the structure and increasing its organic matter.</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Neutralize both acidic and alkaline to make it into a optimized soil environment with pH 5.5-7.0.</a:t>
                      </a:r>
                      <a:endParaRPr lang="zh-CN" altLang="en-US" sz="800" b="0" dirty="0" smtClean="0"/>
                    </a:p>
                  </a:txBody>
                  <a:tcPr anchor="ctr"/>
                </a:tc>
                <a:extLst>
                  <a:ext uri="{0D108BD9-81ED-4DB2-BD59-A6C34878D82A}">
                    <a16:rowId xmlns:a16="http://schemas.microsoft.com/office/drawing/2014/main" val="10001"/>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Foster proper environment for soil microbial mass.</a:t>
                      </a:r>
                      <a:endParaRPr lang="zh-CN" altLang="en-US" sz="800" b="0" dirty="0" smtClean="0"/>
                    </a:p>
                  </a:txBody>
                  <a:tcPr anchor="ctr"/>
                </a:tc>
                <a:extLst>
                  <a:ext uri="{0D108BD9-81ED-4DB2-BD59-A6C34878D82A}">
                    <a16:rowId xmlns:a16="http://schemas.microsoft.com/office/drawing/2014/main" val="10002"/>
                  </a:ext>
                </a:extLst>
              </a:tr>
              <a:tr h="40990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Working as natural seed germination and room stimulant. Promote germination of seeds and growth of root system.</a:t>
                      </a:r>
                      <a:endParaRPr lang="zh-CN" altLang="en-US" sz="800" b="0" dirty="0" smtClean="0"/>
                    </a:p>
                  </a:txBody>
                  <a:tcPr anchor="ctr"/>
                </a:tc>
                <a:extLst>
                  <a:ext uri="{0D108BD9-81ED-4DB2-BD59-A6C34878D82A}">
                    <a16:rowId xmlns:a16="http://schemas.microsoft.com/office/drawing/2014/main" val="10003"/>
                  </a:ext>
                </a:extLst>
              </a:tr>
              <a:tr h="4611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Largely optimized the absorption of beneficial ion by plants thus increase plants growth accordingly increase the yield and fruits quality.</a:t>
                      </a:r>
                      <a:endParaRPr lang="zh-CN" altLang="en-US" sz="800" dirty="0" smtClean="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6.</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Enhance plant‘s ability to counter stressed conditions.</a:t>
                      </a:r>
                      <a:endParaRPr lang="zh-CN" altLang="en-US" sz="800" dirty="0" smtClean="0"/>
                    </a:p>
                  </a:txBody>
                  <a:tcPr anchor="ctr"/>
                </a:tc>
                <a:extLst>
                  <a:ext uri="{0D108BD9-81ED-4DB2-BD59-A6C34878D82A}">
                    <a16:rowId xmlns:a16="http://schemas.microsoft.com/office/drawing/2014/main" val="10005"/>
                  </a:ext>
                </a:extLst>
              </a:tr>
            </a:tbl>
          </a:graphicData>
        </a:graphic>
      </p:graphicFrame>
      <p:grpSp>
        <p:nvGrpSpPr>
          <p:cNvPr id="34" name="组合 14"/>
          <p:cNvGrpSpPr/>
          <p:nvPr/>
        </p:nvGrpSpPr>
        <p:grpSpPr bwMode="auto">
          <a:xfrm>
            <a:off x="4932040" y="1779662"/>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4941961" y="2139702"/>
          <a:ext cx="3366849" cy="2407920"/>
        </p:xfrm>
        <a:graphic>
          <a:graphicData uri="http://schemas.openxmlformats.org/drawingml/2006/table">
            <a:tbl>
              <a:tblPr firstRow="1" bandRow="1">
                <a:tableStyleId>{68D230F3-CF80-4859-8CE7-A43EE81993B5}</a:tableStyleId>
              </a:tblPr>
              <a:tblGrid>
                <a:gridCol w="300170">
                  <a:extLst>
                    <a:ext uri="{9D8B030D-6E8A-4147-A177-3AD203B41FA5}">
                      <a16:colId xmlns:a16="http://schemas.microsoft.com/office/drawing/2014/main" val="20000"/>
                    </a:ext>
                  </a:extLst>
                </a:gridCol>
                <a:gridCol w="3066679">
                  <a:extLst>
                    <a:ext uri="{9D8B030D-6E8A-4147-A177-3AD203B41FA5}">
                      <a16:colId xmlns:a16="http://schemas.microsoft.com/office/drawing/2014/main" val="20001"/>
                    </a:ext>
                  </a:extLst>
                </a:gridCol>
              </a:tblGrid>
              <a:tr h="128820">
                <a:tc>
                  <a:txBody>
                    <a:bodyPr/>
                    <a:lstStyle/>
                    <a:p>
                      <a:pPr algn="ctr">
                        <a:lnSpc>
                          <a:spcPct val="100000"/>
                        </a:lnSpc>
                      </a:pPr>
                      <a:r>
                        <a:rPr lang="en-US" altLang="zh-CN" sz="800" b="0" dirty="0" smtClean="0"/>
                        <a:t>1.</a:t>
                      </a:r>
                      <a:endParaRPr lang="zh-CN" altLang="en-US" sz="800" b="0" dirty="0"/>
                    </a:p>
                  </a:txBody>
                  <a:tcPr anchor="ctr"/>
                </a:tc>
                <a:tc>
                  <a:txBody>
                    <a:bodyPr/>
                    <a:lstStyle/>
                    <a:p>
                      <a:r>
                        <a:rPr lang="en-US" altLang="zh-CN" sz="800" b="0" dirty="0" smtClean="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r>
                        <a:rPr lang="en-US" altLang="zh-CN" sz="800" dirty="0" smtClean="0"/>
                        <a:t>Base fertilizer: Used for root fertilization, 10-20kgs per 666</a:t>
                      </a:r>
                      <a:r>
                        <a:rPr lang="zh-CN" altLang="zh-CN" sz="800" dirty="0" smtClean="0"/>
                        <a:t>㎡</a:t>
                      </a:r>
                      <a:r>
                        <a:rPr lang="en-US" altLang="zh-CN" sz="800" dirty="0" smtClean="0"/>
                        <a:t>,</a:t>
                      </a:r>
                      <a:r>
                        <a:rPr lang="en-US" altLang="zh-CN" sz="800" baseline="0" dirty="0" smtClean="0"/>
                        <a:t> </a:t>
                      </a:r>
                      <a:r>
                        <a:rPr lang="en-US" altLang="zh-CN" sz="800" dirty="0" smtClean="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r>
                        <a:rPr lang="en-US" altLang="zh-CN" sz="800" dirty="0" smtClean="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Drop irrigation, water flush: 5-10kgs per time per 666</a:t>
                      </a:r>
                      <a:r>
                        <a:rPr lang="zh-CN" altLang="zh-CN" sz="800" kern="1200" dirty="0" smtClean="0">
                          <a:effectLst/>
                        </a:rPr>
                        <a:t>㎡</a:t>
                      </a:r>
                      <a:r>
                        <a:rPr lang="en-US" altLang="zh-CN" sz="800" kern="1200" dirty="0" smtClean="0">
                          <a:effectLst/>
                        </a:rPr>
                        <a:t>. Dissolve evenly into fertilizer bucket or wash directly with water. Generally apply fertilizer during seedling stage, growth period, flowering phase and fruiting period, total 4-5 times.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12882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Soaking seed, soaking root: Dissolve into water to make 1:2000 concentration solution. Soak 10-24 hours.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1174914013"/>
              </p:ext>
            </p:extLst>
          </p:nvPr>
        </p:nvGraphicFramePr>
        <p:xfrm>
          <a:off x="1979712" y="987574"/>
          <a:ext cx="6304387" cy="68580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36104">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119811">
                  <a:extLst>
                    <a:ext uri="{9D8B030D-6E8A-4147-A177-3AD203B41FA5}">
                      <a16:colId xmlns:a16="http://schemas.microsoft.com/office/drawing/2014/main" val="20006"/>
                    </a:ext>
                  </a:extLst>
                </a:gridCol>
              </a:tblGrid>
              <a:tr h="0">
                <a:tc>
                  <a:txBody>
                    <a:bodyPr/>
                    <a:lstStyle/>
                    <a:p>
                      <a:pPr algn="ctr">
                        <a:lnSpc>
                          <a:spcPct val="100000"/>
                        </a:lnSpc>
                      </a:pPr>
                      <a:r>
                        <a:rPr lang="en-US" altLang="zh-CN" sz="900" dirty="0" smtClean="0"/>
                        <a:t>Product Code</a:t>
                      </a:r>
                      <a:endParaRPr lang="zh-CN" altLang="en-US" sz="900" b="0" dirty="0"/>
                    </a:p>
                  </a:txBody>
                  <a:tcPr anchor="ctr"/>
                </a:tc>
                <a:tc>
                  <a:txBody>
                    <a:bodyPr/>
                    <a:lstStyle/>
                    <a:p>
                      <a:pPr algn="ctr">
                        <a:lnSpc>
                          <a:spcPct val="100000"/>
                        </a:lnSpc>
                      </a:pPr>
                      <a:r>
                        <a:rPr lang="en-US" altLang="zh-CN" sz="900" dirty="0" smtClean="0"/>
                        <a:t>Appearance</a:t>
                      </a:r>
                      <a:endParaRPr lang="zh-CN" altLang="en-US" sz="900" b="0" dirty="0"/>
                    </a:p>
                  </a:txBody>
                  <a:tcPr anchor="ctr"/>
                </a:tc>
                <a:tc>
                  <a:txBody>
                    <a:bodyPr/>
                    <a:lstStyle/>
                    <a:p>
                      <a:pPr algn="ctr">
                        <a:lnSpc>
                          <a:spcPct val="100000"/>
                        </a:lnSpc>
                      </a:pPr>
                      <a:r>
                        <a:rPr lang="en-US" altLang="zh-CN" sz="900" dirty="0" smtClean="0"/>
                        <a:t>Humic Acid</a:t>
                      </a:r>
                      <a:endParaRPr lang="zh-CN" altLang="en-US" sz="900" b="0" dirty="0"/>
                    </a:p>
                  </a:txBody>
                  <a:tcPr anchor="ctr"/>
                </a:tc>
                <a:tc>
                  <a:txBody>
                    <a:bodyPr/>
                    <a:lstStyle/>
                    <a:p>
                      <a:pPr algn="ctr">
                        <a:lnSpc>
                          <a:spcPct val="100000"/>
                        </a:lnSpc>
                      </a:pPr>
                      <a:r>
                        <a:rPr lang="en-US" altLang="zh-CN" sz="900" b="0" dirty="0" smtClean="0"/>
                        <a:t>K2O</a:t>
                      </a:r>
                      <a:endParaRPr lang="zh-CN" altLang="en-US" sz="900" b="0" dirty="0"/>
                    </a:p>
                  </a:txBody>
                  <a:tcPr anchor="ctr"/>
                </a:tc>
                <a:tc>
                  <a:txBody>
                    <a:bodyPr/>
                    <a:lstStyle/>
                    <a:p>
                      <a:pPr algn="ctr">
                        <a:lnSpc>
                          <a:spcPct val="100000"/>
                        </a:lnSpc>
                      </a:pPr>
                      <a:r>
                        <a:rPr lang="en-US" altLang="zh-CN" sz="900" b="0" dirty="0" smtClean="0"/>
                        <a:t>Water Solubility</a:t>
                      </a:r>
                      <a:endParaRPr lang="zh-CN" altLang="en-US" sz="900" b="0" dirty="0"/>
                    </a:p>
                  </a:txBody>
                  <a:tcPr anchor="ctr"/>
                </a:tc>
                <a:tc>
                  <a:txBody>
                    <a:bodyPr/>
                    <a:lstStyle/>
                    <a:p>
                      <a:pPr algn="ctr">
                        <a:lnSpc>
                          <a:spcPct val="100000"/>
                        </a:lnSpc>
                      </a:pPr>
                      <a:r>
                        <a:rPr lang="en-US" altLang="zh-CN" sz="900" b="1" dirty="0" smtClean="0"/>
                        <a:t>Moisture</a:t>
                      </a:r>
                      <a:endParaRPr lang="zh-CN" altLang="en-US" sz="900" b="0" dirty="0"/>
                    </a:p>
                  </a:txBody>
                  <a:tcPr anchor="ctr"/>
                </a:tc>
                <a:tc>
                  <a:txBody>
                    <a:bodyPr/>
                    <a:lstStyle/>
                    <a:p>
                      <a:pPr algn="ctr">
                        <a:lnSpc>
                          <a:spcPct val="100000"/>
                        </a:lnSpc>
                      </a:pPr>
                      <a:r>
                        <a:rPr lang="en-US" altLang="zh-CN" sz="900" dirty="0" smtClean="0"/>
                        <a:t>Grain </a:t>
                      </a:r>
                      <a:r>
                        <a:rPr lang="en-US" altLang="zh-CN" sz="900" dirty="0" smtClean="0"/>
                        <a:t>Size</a:t>
                      </a:r>
                      <a:endParaRPr lang="zh-CN" altLang="en-US" sz="900" b="0" dirty="0"/>
                    </a:p>
                  </a:txBody>
                  <a:tcPr anchor="ctr"/>
                </a:tc>
                <a:extLst>
                  <a:ext uri="{0D108BD9-81ED-4DB2-BD59-A6C34878D82A}">
                    <a16:rowId xmlns:a16="http://schemas.microsoft.com/office/drawing/2014/main" val="10000"/>
                  </a:ext>
                </a:extLst>
              </a:tr>
              <a:tr h="0">
                <a:tc>
                  <a:txBody>
                    <a:bodyPr/>
                    <a:lstStyle/>
                    <a:p>
                      <a:pPr algn="ctr">
                        <a:lnSpc>
                          <a:spcPct val="100000"/>
                        </a:lnSpc>
                      </a:pPr>
                      <a:r>
                        <a:rPr lang="en-US" altLang="zh-CN" sz="900" dirty="0" smtClean="0"/>
                        <a:t>JFHA-KHA-2-C</a:t>
                      </a:r>
                      <a:endParaRPr lang="zh-CN" altLang="en-US" sz="900" b="0" dirty="0"/>
                    </a:p>
                  </a:txBody>
                  <a:tcPr anchor="ctr"/>
                </a:tc>
                <a:tc>
                  <a:txBody>
                    <a:bodyPr/>
                    <a:lstStyle/>
                    <a:p>
                      <a:pPr algn="ctr">
                        <a:lnSpc>
                          <a:spcPct val="100000"/>
                        </a:lnSpc>
                      </a:pPr>
                      <a:r>
                        <a:rPr lang="en-US" altLang="zh-CN" sz="900" dirty="0" smtClean="0"/>
                        <a:t>Black Crystal</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60-65%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10-12%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95%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13%</a:t>
                      </a:r>
                      <a:r>
                        <a:rPr lang="en-US" altLang="zh-CN" sz="900" baseline="0" dirty="0" smtClean="0"/>
                        <a:t> max</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0.5-2mm / 2-5 mm</a:t>
                      </a:r>
                      <a:endParaRPr lang="zh-CN" altLang="en-US" sz="900" b="0" dirty="0" smtClean="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900" dirty="0" smtClean="0"/>
                        <a:t>JFHA-KHA-3-G</a:t>
                      </a:r>
                      <a:endParaRPr lang="zh-CN" altLang="en-US" sz="900" b="0" dirty="0"/>
                    </a:p>
                  </a:txBody>
                  <a:tcPr anchor="ctr"/>
                </a:tc>
                <a:tc>
                  <a:txBody>
                    <a:bodyPr/>
                    <a:lstStyle/>
                    <a:p>
                      <a:pPr algn="ctr">
                        <a:lnSpc>
                          <a:spcPct val="100000"/>
                        </a:lnSpc>
                      </a:pPr>
                      <a:r>
                        <a:rPr lang="en-US" altLang="zh-CN" sz="900" dirty="0" smtClean="0"/>
                        <a:t>Black Granule</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30%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3%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b="0" dirty="0" smtClean="0"/>
                        <a:t>60% min</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25%</a:t>
                      </a:r>
                      <a:r>
                        <a:rPr lang="en-US" altLang="zh-CN" sz="900" baseline="0" dirty="0" smtClean="0"/>
                        <a:t> max</a:t>
                      </a:r>
                      <a:endParaRPr lang="zh-CN" altLang="en-US" sz="9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2-2 mm</a:t>
                      </a:r>
                      <a:endParaRPr lang="zh-CN" altLang="en-US" sz="900" b="0" dirty="0" smtClean="0"/>
                    </a:p>
                  </a:txBody>
                  <a:tcPr anchor="ctr"/>
                </a:tc>
                <a:extLst>
                  <a:ext uri="{0D108BD9-81ED-4DB2-BD59-A6C34878D82A}">
                    <a16:rowId xmlns:a16="http://schemas.microsoft.com/office/drawing/2014/main" val="10002"/>
                  </a:ext>
                </a:extLst>
              </a:tr>
            </a:tbl>
          </a:graphicData>
        </a:graphic>
      </p:graphicFrame>
      <p:pic>
        <p:nvPicPr>
          <p:cNvPr id="6146" name="Picture 2" descr="F:\云盘同步文件夹\同步文件夹2\业务\景丰腐植酸\阿里巴巴素材\上传阿里巴巴2\英文产品主图\新logo humate crys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843557"/>
            <a:ext cx="1750643" cy="175064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F:\云盘同步文件夹\同步文件夹2\业务\景丰腐植酸\阿里巴巴素材\上传阿里巴巴2\英文产品主图\新logo humate gran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2" y="2776547"/>
            <a:ext cx="1750643" cy="175064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19" name="矩形 18"/>
          <p:cNvSpPr/>
          <p:nvPr/>
        </p:nvSpPr>
        <p:spPr>
          <a:xfrm>
            <a:off x="1418536" y="144964"/>
            <a:ext cx="3943259"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Potassium </a:t>
            </a:r>
            <a:r>
              <a:rPr lang="en-US" altLang="zh-CN" sz="1600" b="1" i="1" dirty="0" err="1" smtClean="0">
                <a:solidFill>
                  <a:srgbClr val="F36C00"/>
                </a:solidFill>
                <a:latin typeface="微软雅黑" panose="020B0503020204020204" pitchFamily="34" charset="-122"/>
                <a:ea typeface="微软雅黑" panose="020B0503020204020204" pitchFamily="34" charset="-122"/>
              </a:rPr>
              <a:t>Humate</a:t>
            </a:r>
            <a:r>
              <a:rPr lang="en-US" altLang="zh-CN" sz="1600" b="1" i="1" dirty="0" smtClean="0">
                <a:solidFill>
                  <a:srgbClr val="F36C00"/>
                </a:solidFill>
                <a:latin typeface="微软雅黑" panose="020B0503020204020204" pitchFamily="34" charset="-122"/>
                <a:ea typeface="微软雅黑" panose="020B0503020204020204" pitchFamily="34" charset="-122"/>
              </a:rPr>
              <a:t> Crystal / Granule</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0" name="Picture 2" descr="C:\Users\JINGFENG-Graeme\Desktop\微信图片_2019061917482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微云同步助手\470688841\同步文件夹2\景丰腐植酸\景丰-定稿-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7"/>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78067"/>
            <a:ext cx="1164194" cy="11753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086" y="678067"/>
            <a:ext cx="1217690" cy="117530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2771800"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Potassium </a:t>
              </a:r>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Fulvate</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1893481"/>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120423"/>
          <a:ext cx="3744415" cy="2528511"/>
        </p:xfrm>
        <a:graphic>
          <a:graphicData uri="http://schemas.openxmlformats.org/drawingml/2006/table">
            <a:tbl>
              <a:tblPr firstRow="1" bandRow="1">
                <a:tableStyleId>{68D230F3-CF80-4859-8CE7-A43EE81993B5}</a:tableStyleId>
              </a:tblPr>
              <a:tblGrid>
                <a:gridCol w="299552">
                  <a:extLst>
                    <a:ext uri="{9D8B030D-6E8A-4147-A177-3AD203B41FA5}">
                      <a16:colId xmlns:a16="http://schemas.microsoft.com/office/drawing/2014/main" val="20000"/>
                    </a:ext>
                  </a:extLst>
                </a:gridCol>
                <a:gridCol w="3444863">
                  <a:extLst>
                    <a:ext uri="{9D8B030D-6E8A-4147-A177-3AD203B41FA5}">
                      <a16:colId xmlns:a16="http://schemas.microsoft.com/office/drawing/2014/main" val="20001"/>
                    </a:ext>
                  </a:extLst>
                </a:gridCol>
              </a:tblGrid>
              <a:tr h="409257">
                <a:tc>
                  <a:txBody>
                    <a:bodyPr/>
                    <a:lstStyle/>
                    <a:p>
                      <a:pPr algn="ctr">
                        <a:lnSpc>
                          <a:spcPct val="100000"/>
                        </a:lnSpc>
                      </a:pPr>
                      <a:r>
                        <a:rPr lang="en-US" altLang="zh-CN" sz="800" b="0" dirty="0" smtClean="0"/>
                        <a:t>1.</a:t>
                      </a:r>
                      <a:endParaRPr lang="zh-CN" altLang="en-US" sz="800" b="0" dirty="0"/>
                    </a:p>
                  </a:txBody>
                  <a:tcPr anchor="ctr"/>
                </a:tc>
                <a:tc>
                  <a:txBody>
                    <a:bodyPr/>
                    <a:lstStyle/>
                    <a:p>
                      <a:pPr algn="l">
                        <a:lnSpc>
                          <a:spcPct val="100000"/>
                        </a:lnSpc>
                      </a:pPr>
                      <a:r>
                        <a:rPr lang="en-US" altLang="zh-CN" sz="800" b="0" dirty="0" smtClean="0"/>
                        <a:t>Potassium </a:t>
                      </a:r>
                      <a:r>
                        <a:rPr lang="en-US" altLang="zh-CN" sz="800" b="0" dirty="0" err="1" smtClean="0"/>
                        <a:t>fulvate</a:t>
                      </a:r>
                      <a:r>
                        <a:rPr lang="en-US" altLang="zh-CN" sz="800" b="0" dirty="0" smtClean="0"/>
                        <a:t> has higher </a:t>
                      </a:r>
                      <a:r>
                        <a:rPr lang="en-US" altLang="zh-CN" sz="800" b="0" dirty="0" err="1" smtClean="0"/>
                        <a:t>fulvic</a:t>
                      </a:r>
                      <a:r>
                        <a:rPr lang="en-US" altLang="zh-CN" sz="800" b="0" dirty="0" smtClean="0"/>
                        <a:t> acid content thus has good water solubility and good ability to counter flocculation, can be used for foliar spay and drip irrigation, also could mixed with other kinds of fertilizer and pesticide.</a:t>
                      </a:r>
                      <a:endParaRPr lang="zh-CN" altLang="en-US" sz="800" b="0" dirty="0"/>
                    </a:p>
                  </a:txBody>
                  <a:tcPr anchor="ctr"/>
                </a:tc>
                <a:extLst>
                  <a:ext uri="{0D108BD9-81ED-4DB2-BD59-A6C34878D82A}">
                    <a16:rowId xmlns:a16="http://schemas.microsoft.com/office/drawing/2014/main" val="10000"/>
                  </a:ext>
                </a:extLst>
              </a:tr>
              <a:tr h="33815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Greatly increase the soil fertility ,especial mixed with Urea ,DAP, MAP, MKP. With faster and obvious effect.</a:t>
                      </a:r>
                      <a:endParaRPr lang="zh-CN" altLang="en-US" sz="800" dirty="0" smtClean="0"/>
                    </a:p>
                  </a:txBody>
                  <a:tcPr anchor="ctr"/>
                </a:tc>
                <a:extLst>
                  <a:ext uri="{0D108BD9-81ED-4DB2-BD59-A6C34878D82A}">
                    <a16:rowId xmlns:a16="http://schemas.microsoft.com/office/drawing/2014/main" val="10001"/>
                  </a:ext>
                </a:extLst>
              </a:tr>
              <a:tr h="16002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Increase the organic matter of soil and improve soil structure, accordingly largely promote the buffering power of soil.</a:t>
                      </a:r>
                      <a:endParaRPr lang="zh-CN" altLang="en-US" sz="800" b="0" dirty="0" smtClean="0"/>
                    </a:p>
                  </a:txBody>
                  <a:tcPr anchor="ctr"/>
                </a:tc>
                <a:extLst>
                  <a:ext uri="{0D108BD9-81ED-4DB2-BD59-A6C34878D82A}">
                    <a16:rowId xmlns:a16="http://schemas.microsoft.com/office/drawing/2014/main" val="10002"/>
                  </a:ext>
                </a:extLst>
              </a:tr>
              <a:tr h="15092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Regulate PH of soil and increase soil fertility.</a:t>
                      </a:r>
                      <a:endParaRPr lang="zh-CN" altLang="en-US" sz="800" b="0" dirty="0" smtClean="0"/>
                    </a:p>
                  </a:txBody>
                  <a:tcPr anchor="ct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Create good living environment for microbial mass .</a:t>
                      </a:r>
                      <a:endParaRPr lang="zh-CN" altLang="en-US" sz="800" dirty="0" smtClean="0"/>
                    </a:p>
                  </a:txBody>
                  <a:tcPr anchor="ctr"/>
                </a:tc>
                <a:extLst>
                  <a:ext uri="{0D108BD9-81ED-4DB2-BD59-A6C34878D82A}">
                    <a16:rowId xmlns:a16="http://schemas.microsoft.com/office/drawing/2014/main" val="10004"/>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6.</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Promote the development of chlorophyll, sugars and amino acids in plants and aid in photosynthesis.</a:t>
                      </a:r>
                      <a:endParaRPr lang="zh-CN" altLang="en-US" sz="800" dirty="0" smtClean="0"/>
                    </a:p>
                  </a:txBody>
                  <a:tcPr anchor="ctr"/>
                </a:tc>
                <a:extLst>
                  <a:ext uri="{0D108BD9-81ED-4DB2-BD59-A6C34878D82A}">
                    <a16:rowId xmlns:a16="http://schemas.microsoft.com/office/drawing/2014/main" val="10005"/>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7.</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Promote seed germination in short time, Greatly increase harvest and fruits quality.</a:t>
                      </a:r>
                      <a:endParaRPr lang="zh-CN" altLang="en-US" sz="800" dirty="0" smtClean="0"/>
                    </a:p>
                  </a:txBody>
                  <a:tcPr anchor="ctr"/>
                </a:tc>
                <a:extLst>
                  <a:ext uri="{0D108BD9-81ED-4DB2-BD59-A6C34878D82A}">
                    <a16:rowId xmlns:a16="http://schemas.microsoft.com/office/drawing/2014/main" val="10006"/>
                  </a:ext>
                </a:extLst>
              </a:tr>
              <a:tr h="3005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8.</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dirty="0" smtClean="0"/>
                        <a:t>Greatly increase plants capability counter stress and disease.</a:t>
                      </a:r>
                      <a:endParaRPr lang="zh-CN" altLang="en-US" sz="800" dirty="0" smtClean="0"/>
                    </a:p>
                  </a:txBody>
                  <a:tcPr anchor="ctr"/>
                </a:tc>
                <a:extLst>
                  <a:ext uri="{0D108BD9-81ED-4DB2-BD59-A6C34878D82A}">
                    <a16:rowId xmlns:a16="http://schemas.microsoft.com/office/drawing/2014/main" val="10007"/>
                  </a:ext>
                </a:extLst>
              </a:tr>
            </a:tbl>
          </a:graphicData>
        </a:graphic>
      </p:graphicFrame>
      <p:grpSp>
        <p:nvGrpSpPr>
          <p:cNvPr id="34" name="组合 14"/>
          <p:cNvGrpSpPr/>
          <p:nvPr/>
        </p:nvGrpSpPr>
        <p:grpSpPr bwMode="auto">
          <a:xfrm>
            <a:off x="4028256" y="1893481"/>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3944469" y="2123500"/>
          <a:ext cx="2715763" cy="2438400"/>
        </p:xfrm>
        <a:graphic>
          <a:graphicData uri="http://schemas.openxmlformats.org/drawingml/2006/table">
            <a:tbl>
              <a:tblPr firstRow="1" bandRow="1">
                <a:tableStyleId>{68D230F3-CF80-4859-8CE7-A43EE81993B5}</a:tableStyleId>
              </a:tblPr>
              <a:tblGrid>
                <a:gridCol w="771547">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tblGrid>
              <a:tr h="347109">
                <a:tc>
                  <a:txBody>
                    <a:bodyPr/>
                    <a:lstStyle/>
                    <a:p>
                      <a:pPr algn="ctr">
                        <a:lnSpc>
                          <a:spcPct val="100000"/>
                        </a:lnSpc>
                      </a:pPr>
                      <a:r>
                        <a:rPr lang="en-US" altLang="zh-CN" sz="800" b="0" i="0" kern="1200" dirty="0" smtClean="0">
                          <a:solidFill>
                            <a:schemeClr val="tx1"/>
                          </a:solidFill>
                          <a:effectLst/>
                          <a:latin typeface="+mn-lt"/>
                          <a:ea typeface="+mn-ea"/>
                          <a:cs typeface="+mn-cs"/>
                        </a:rPr>
                        <a:t>Nitrogen</a:t>
                      </a:r>
                      <a:endParaRPr lang="zh-CN" altLang="en-US" sz="800" b="0" dirty="0"/>
                    </a:p>
                  </a:txBody>
                  <a:tcPr anchor="ctr"/>
                </a:tc>
                <a:tc>
                  <a:txBody>
                    <a:bodyPr/>
                    <a:lstStyle/>
                    <a:p>
                      <a:r>
                        <a:rPr lang="en-US" altLang="zh-CN" sz="800" b="0" i="0" kern="1200" dirty="0" smtClean="0">
                          <a:solidFill>
                            <a:schemeClr val="tx1"/>
                          </a:solidFill>
                          <a:effectLst/>
                          <a:latin typeface="+mn-lt"/>
                          <a:ea typeface="+mn-ea"/>
                          <a:cs typeface="+mn-cs"/>
                        </a:rPr>
                        <a:t>50-100 grams / hectare for each unit of Nitrogen applied as UAN, Urea, SOA</a:t>
                      </a:r>
                    </a:p>
                    <a:p>
                      <a:pPr marL="171450" indent="-171450">
                        <a:buFont typeface="Arial" panose="020B0604020202020204" pitchFamily="34" charset="0"/>
                        <a:buChar char="•"/>
                      </a:pPr>
                      <a:r>
                        <a:rPr lang="en-US" altLang="zh-CN" sz="800" b="0" dirty="0" smtClean="0"/>
                        <a:t>2.3-4.6 kg/ha with 100 kg/ha of Urea</a:t>
                      </a:r>
                    </a:p>
                    <a:p>
                      <a:pPr marL="171450" indent="-171450">
                        <a:buFont typeface="Arial" panose="020B0604020202020204" pitchFamily="34" charset="0"/>
                        <a:buChar char="•"/>
                      </a:pPr>
                      <a:r>
                        <a:rPr lang="en-US" altLang="zh-CN" sz="800" b="0" dirty="0" smtClean="0"/>
                        <a:t>2.1-4.2 kg/ha with 100 </a:t>
                      </a:r>
                      <a:r>
                        <a:rPr lang="en-US" altLang="zh-CN" sz="800" b="0" dirty="0" err="1" smtClean="0"/>
                        <a:t>litres</a:t>
                      </a:r>
                      <a:r>
                        <a:rPr lang="en-US" altLang="zh-CN" sz="800" b="0" dirty="0" smtClean="0"/>
                        <a:t> of UAN</a:t>
                      </a:r>
                    </a:p>
                    <a:p>
                      <a:pPr marL="171450" indent="-171450">
                        <a:buFont typeface="Arial" panose="020B0604020202020204" pitchFamily="34" charset="0"/>
                        <a:buChar char="•"/>
                      </a:pPr>
                      <a:r>
                        <a:rPr lang="en-US" altLang="zh-CN" sz="800" b="0" dirty="0" smtClean="0"/>
                        <a:t>1.0-2.1 kg/ha with 100 kg/ha of SOA</a:t>
                      </a:r>
                      <a:endParaRPr lang="zh-CN" altLang="zh-CN" sz="800" b="0" dirty="0" smtClean="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Salt-water</a:t>
                      </a:r>
                    </a:p>
                  </a:txBody>
                  <a:tcPr anchor="ctr"/>
                </a:tc>
                <a:tc>
                  <a:txBody>
                    <a:bodyPr/>
                    <a:lstStyle/>
                    <a:p>
                      <a:r>
                        <a:rPr lang="en-US" altLang="zh-CN" sz="800" b="0" i="0" kern="1200" dirty="0" smtClean="0">
                          <a:solidFill>
                            <a:schemeClr val="tx1"/>
                          </a:solidFill>
                          <a:effectLst/>
                          <a:latin typeface="+mn-lt"/>
                          <a:ea typeface="+mn-ea"/>
                          <a:cs typeface="+mn-cs"/>
                        </a:rPr>
                        <a:t>5kg/ha with each and all irrigation applications</a:t>
                      </a:r>
                      <a:endParaRPr lang="zh-CN" altLang="zh-CN" sz="800" dirty="0"/>
                    </a:p>
                  </a:txBody>
                  <a:tcPr anchor="ctr"/>
                </a:tc>
                <a:extLst>
                  <a:ext uri="{0D108BD9-81ED-4DB2-BD59-A6C34878D82A}">
                    <a16:rowId xmlns:a16="http://schemas.microsoft.com/office/drawing/2014/main" val="10001"/>
                  </a:ext>
                </a:extLst>
              </a:tr>
              <a:tr h="129346">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Salt-Soil Mitigation</a:t>
                      </a:r>
                      <a:endParaRPr lang="zh-CN" altLang="en-US" sz="800" b="0" dirty="0" smtClean="0"/>
                    </a:p>
                  </a:txBody>
                  <a:tcPr anchor="ctr"/>
                </a:tc>
                <a:tc>
                  <a:txBody>
                    <a:bodyPr/>
                    <a:lstStyle/>
                    <a:p>
                      <a:r>
                        <a:rPr lang="en-US" altLang="zh-CN" sz="800" b="0" i="0" kern="1200" dirty="0" smtClean="0">
                          <a:solidFill>
                            <a:schemeClr val="tx1"/>
                          </a:solidFill>
                          <a:effectLst/>
                          <a:latin typeface="+mn-lt"/>
                          <a:ea typeface="+mn-ea"/>
                          <a:cs typeface="+mn-cs"/>
                        </a:rPr>
                        <a:t>5kg/ha with each and all irrigation applications</a:t>
                      </a:r>
                      <a:endParaRPr lang="zh-CN" altLang="zh-CN" sz="800" dirty="0"/>
                    </a:p>
                  </a:txBody>
                  <a:tcPr anchor="ctr"/>
                </a:tc>
                <a:extLst>
                  <a:ext uri="{0D108BD9-81ED-4DB2-BD59-A6C34878D82A}">
                    <a16:rowId xmlns:a16="http://schemas.microsoft.com/office/drawing/2014/main" val="10002"/>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Soil Improvement</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5kg/ha with each and all irrigation applications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34710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N.B.</a:t>
                      </a:r>
                      <a:endParaRPr lang="zh-CN" altLang="en-US" sz="800" b="0" dirty="0" smtClean="0"/>
                    </a:p>
                  </a:txBody>
                  <a:tcPr anchor="ctr"/>
                </a:tc>
                <a:tc>
                  <a:txBody>
                    <a:bodyPr/>
                    <a:lstStyle/>
                    <a:p>
                      <a:pPr algn="l"/>
                      <a:r>
                        <a:rPr lang="en-US" sz="800" dirty="0">
                          <a:effectLst/>
                        </a:rPr>
                        <a:t/>
                      </a:r>
                      <a:br>
                        <a:rPr lang="en-US" sz="800" dirty="0">
                          <a:effectLst/>
                        </a:rPr>
                      </a:br>
                      <a:r>
                        <a:rPr lang="en-US" sz="800" dirty="0">
                          <a:effectLst/>
                        </a:rPr>
                        <a:t>This product is not compatible used in concentration with solution pH under 4. For combination with elements or chemicals solution which pH is under 4, select </a:t>
                      </a:r>
                      <a:r>
                        <a:rPr lang="en-US" sz="800" dirty="0" err="1">
                          <a:effectLst/>
                        </a:rPr>
                        <a:t>fulvic</a:t>
                      </a:r>
                      <a:r>
                        <a:rPr lang="en-US" sz="800" dirty="0">
                          <a:effectLst/>
                        </a:rPr>
                        <a:t> acid</a:t>
                      </a:r>
                      <a:r>
                        <a:rPr lang="en-US" sz="800" dirty="0" smtClean="0">
                          <a:effectLst/>
                        </a:rPr>
                        <a:t>.</a:t>
                      </a:r>
                    </a:p>
                    <a:p>
                      <a:pPr algn="l"/>
                      <a:endParaRPr lang="en-US" sz="800" dirty="0">
                        <a:effectLst/>
                      </a:endParaRPr>
                    </a:p>
                  </a:txBody>
                  <a:tcPr marL="0" marR="0" marT="0" marB="0"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extLst>
              <p:ext uri="{D42A27DB-BD31-4B8C-83A1-F6EECF244321}">
                <p14:modId xmlns:p14="http://schemas.microsoft.com/office/powerpoint/2010/main" val="4109965720"/>
              </p:ext>
            </p:extLst>
          </p:nvPr>
        </p:nvGraphicFramePr>
        <p:xfrm>
          <a:off x="2699792" y="915566"/>
          <a:ext cx="6192690" cy="868680"/>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1532678">
                  <a:extLst>
                    <a:ext uri="{9D8B030D-6E8A-4147-A177-3AD203B41FA5}">
                      <a16:colId xmlns:a16="http://schemas.microsoft.com/office/drawing/2014/main" val="20000"/>
                    </a:ext>
                  </a:extLst>
                </a:gridCol>
                <a:gridCol w="812598">
                  <a:extLst>
                    <a:ext uri="{9D8B030D-6E8A-4147-A177-3AD203B41FA5}">
                      <a16:colId xmlns:a16="http://schemas.microsoft.com/office/drawing/2014/main" val="20001"/>
                    </a:ext>
                  </a:extLst>
                </a:gridCol>
                <a:gridCol w="625075">
                  <a:extLst>
                    <a:ext uri="{9D8B030D-6E8A-4147-A177-3AD203B41FA5}">
                      <a16:colId xmlns:a16="http://schemas.microsoft.com/office/drawing/2014/main" val="20002"/>
                    </a:ext>
                  </a:extLst>
                </a:gridCol>
                <a:gridCol w="593822">
                  <a:extLst>
                    <a:ext uri="{9D8B030D-6E8A-4147-A177-3AD203B41FA5}">
                      <a16:colId xmlns:a16="http://schemas.microsoft.com/office/drawing/2014/main" val="20003"/>
                    </a:ext>
                  </a:extLst>
                </a:gridCol>
                <a:gridCol w="612291">
                  <a:extLst>
                    <a:ext uri="{9D8B030D-6E8A-4147-A177-3AD203B41FA5}">
                      <a16:colId xmlns:a16="http://schemas.microsoft.com/office/drawing/2014/main" val="20004"/>
                    </a:ext>
                  </a:extLst>
                </a:gridCol>
                <a:gridCol w="794129">
                  <a:extLst>
                    <a:ext uri="{9D8B030D-6E8A-4147-A177-3AD203B41FA5}">
                      <a16:colId xmlns:a16="http://schemas.microsoft.com/office/drawing/2014/main" val="20005"/>
                    </a:ext>
                  </a:extLst>
                </a:gridCol>
                <a:gridCol w="574023">
                  <a:extLst>
                    <a:ext uri="{9D8B030D-6E8A-4147-A177-3AD203B41FA5}">
                      <a16:colId xmlns:a16="http://schemas.microsoft.com/office/drawing/2014/main" val="20006"/>
                    </a:ext>
                  </a:extLst>
                </a:gridCol>
                <a:gridCol w="648074">
                  <a:extLst>
                    <a:ext uri="{9D8B030D-6E8A-4147-A177-3AD203B41FA5}">
                      <a16:colId xmlns:a16="http://schemas.microsoft.com/office/drawing/2014/main" val="20007"/>
                    </a:ext>
                  </a:extLst>
                </a:gridCol>
              </a:tblGrid>
              <a:tr h="0">
                <a:tc>
                  <a:txBody>
                    <a:bodyPr/>
                    <a:lstStyle/>
                    <a:p>
                      <a:pPr algn="ctr">
                        <a:lnSpc>
                          <a:spcPct val="100000"/>
                        </a:lnSpc>
                      </a:pPr>
                      <a:r>
                        <a:rPr lang="en-US" altLang="zh-CN" sz="700" dirty="0" smtClean="0"/>
                        <a:t>Product Code</a:t>
                      </a:r>
                      <a:endParaRPr lang="zh-CN" altLang="en-US" sz="700" b="0" dirty="0"/>
                    </a:p>
                  </a:txBody>
                  <a:tcPr anchor="ctr"/>
                </a:tc>
                <a:tc>
                  <a:txBody>
                    <a:bodyPr/>
                    <a:lstStyle/>
                    <a:p>
                      <a:pPr algn="ctr">
                        <a:lnSpc>
                          <a:spcPct val="100000"/>
                        </a:lnSpc>
                      </a:pPr>
                      <a:r>
                        <a:rPr lang="en-US" altLang="zh-CN" sz="700" dirty="0" smtClean="0"/>
                        <a:t>Appearance</a:t>
                      </a:r>
                      <a:endParaRPr lang="zh-CN" altLang="en-US" sz="700" b="0" dirty="0"/>
                    </a:p>
                  </a:txBody>
                  <a:tcPr anchor="ctr"/>
                </a:tc>
                <a:tc>
                  <a:txBody>
                    <a:bodyPr/>
                    <a:lstStyle/>
                    <a:p>
                      <a:pPr algn="ctr">
                        <a:lnSpc>
                          <a:spcPct val="100000"/>
                        </a:lnSpc>
                      </a:pPr>
                      <a:r>
                        <a:rPr lang="en-US" altLang="zh-CN" sz="700" dirty="0" smtClean="0"/>
                        <a:t>Humic Acid</a:t>
                      </a:r>
                      <a:endParaRPr lang="zh-CN" altLang="en-US" sz="700" b="0" dirty="0"/>
                    </a:p>
                  </a:txBody>
                  <a:tcPr anchor="ctr"/>
                </a:tc>
                <a:tc>
                  <a:txBody>
                    <a:bodyPr/>
                    <a:lstStyle/>
                    <a:p>
                      <a:pPr algn="ctr">
                        <a:lnSpc>
                          <a:spcPct val="100000"/>
                        </a:lnSpc>
                      </a:pPr>
                      <a:r>
                        <a:rPr lang="en-US" altLang="zh-CN" sz="700" dirty="0" err="1" smtClean="0"/>
                        <a:t>Fulvic</a:t>
                      </a:r>
                      <a:r>
                        <a:rPr lang="en-US" altLang="zh-CN" sz="700" baseline="0" dirty="0" smtClean="0"/>
                        <a:t> Acid</a:t>
                      </a:r>
                      <a:endParaRPr lang="zh-CN" altLang="en-US" sz="7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700" dirty="0" smtClean="0"/>
                        <a:t>K2O</a:t>
                      </a:r>
                      <a:endParaRPr lang="zh-CN" altLang="en-US" sz="700" b="0" dirty="0" smtClean="0"/>
                    </a:p>
                  </a:txBody>
                  <a:tcPr anchor="ctr"/>
                </a:tc>
                <a:tc>
                  <a:txBody>
                    <a:bodyPr/>
                    <a:lstStyle/>
                    <a:p>
                      <a:pPr algn="ctr">
                        <a:lnSpc>
                          <a:spcPct val="100000"/>
                        </a:lnSpc>
                      </a:pPr>
                      <a:r>
                        <a:rPr lang="en-US" altLang="zh-CN" sz="700" dirty="0" smtClean="0"/>
                        <a:t>Water Solubility</a:t>
                      </a:r>
                      <a:endParaRPr lang="zh-CN" altLang="en-US" sz="700" b="0" dirty="0"/>
                    </a:p>
                  </a:txBody>
                  <a:tcPr anchor="ctr"/>
                </a:tc>
                <a:tc>
                  <a:txBody>
                    <a:bodyPr/>
                    <a:lstStyle/>
                    <a:p>
                      <a:pPr algn="ctr">
                        <a:lnSpc>
                          <a:spcPct val="100000"/>
                        </a:lnSpc>
                      </a:pPr>
                      <a:r>
                        <a:rPr lang="en-US" altLang="zh-CN" sz="700" dirty="0" smtClean="0"/>
                        <a:t>Fineness</a:t>
                      </a:r>
                      <a:endParaRPr lang="zh-CN" altLang="en-US" sz="700" b="0" dirty="0"/>
                    </a:p>
                  </a:txBody>
                  <a:tcPr anchor="ctr"/>
                </a:tc>
                <a:tc>
                  <a:txBody>
                    <a:bodyPr/>
                    <a:lstStyle/>
                    <a:p>
                      <a:pPr algn="ctr">
                        <a:lnSpc>
                          <a:spcPct val="100000"/>
                        </a:lnSpc>
                      </a:pPr>
                      <a:r>
                        <a:rPr lang="en-US" altLang="zh-CN" sz="700" dirty="0" smtClean="0"/>
                        <a:t>Flakes </a:t>
                      </a:r>
                      <a:r>
                        <a:rPr lang="en-US" altLang="zh-CN" sz="700" dirty="0" smtClean="0"/>
                        <a:t>Size</a:t>
                      </a:r>
                      <a:endParaRPr lang="zh-CN" altLang="en-US" sz="700" b="0" dirty="0"/>
                    </a:p>
                  </a:txBody>
                  <a:tcPr anchor="ctr"/>
                </a:tc>
                <a:extLst>
                  <a:ext uri="{0D108BD9-81ED-4DB2-BD59-A6C34878D82A}">
                    <a16:rowId xmlns:a16="http://schemas.microsoft.com/office/drawing/2014/main" val="10000"/>
                  </a:ext>
                </a:extLst>
              </a:tr>
              <a:tr h="161920">
                <a:tc>
                  <a:txBody>
                    <a:bodyPr/>
                    <a:lstStyle/>
                    <a:p>
                      <a:pPr algn="ctr">
                        <a:lnSpc>
                          <a:spcPct val="100000"/>
                        </a:lnSpc>
                      </a:pPr>
                      <a:r>
                        <a:rPr lang="en-US" altLang="zh-CN" sz="800" dirty="0" smtClean="0"/>
                        <a:t>JFHA-KFA-1-F/P</a:t>
                      </a:r>
                      <a:endParaRPr lang="zh-CN" altLang="en-US" sz="800" b="0" dirty="0"/>
                    </a:p>
                  </a:txBody>
                  <a:tcPr anchor="ctr"/>
                </a:tc>
                <a:tc>
                  <a:txBody>
                    <a:bodyPr/>
                    <a:lstStyle/>
                    <a:p>
                      <a:pPr algn="ctr">
                        <a:lnSpc>
                          <a:spcPct val="100000"/>
                        </a:lnSpc>
                      </a:pPr>
                      <a:r>
                        <a:rPr lang="en-US" altLang="zh-CN" sz="800" dirty="0" smtClean="0"/>
                        <a:t>Black Flake/Powder</a:t>
                      </a:r>
                      <a:endParaRPr lang="zh-CN" altLang="en-US" sz="800" b="0" dirty="0"/>
                    </a:p>
                  </a:txBody>
                  <a:tcPr anchor="ctr"/>
                </a:tc>
                <a:tc>
                  <a:txBody>
                    <a:bodyPr/>
                    <a:lstStyle/>
                    <a:p>
                      <a:pPr algn="ctr">
                        <a:lnSpc>
                          <a:spcPct val="100000"/>
                        </a:lnSpc>
                      </a:pPr>
                      <a:r>
                        <a:rPr lang="en-US" altLang="zh-CN" sz="800" dirty="0" smtClean="0"/>
                        <a:t>65% min</a:t>
                      </a:r>
                      <a:endParaRPr lang="zh-CN" altLang="en-US" sz="800" b="0" dirty="0"/>
                    </a:p>
                  </a:txBody>
                  <a:tcPr anchor="ctr"/>
                </a:tc>
                <a:tc>
                  <a:txBody>
                    <a:bodyPr/>
                    <a:lstStyle/>
                    <a:p>
                      <a:pPr algn="ctr">
                        <a:lnSpc>
                          <a:spcPct val="100000"/>
                        </a:lnSpc>
                      </a:pPr>
                      <a:r>
                        <a:rPr lang="en-US" altLang="zh-CN" sz="800" dirty="0" smtClean="0"/>
                        <a:t>30%</a:t>
                      </a:r>
                      <a:r>
                        <a:rPr lang="en-US" altLang="zh-CN" sz="800" baseline="0" dirty="0" smtClean="0"/>
                        <a:t> min</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10-12% min</a:t>
                      </a:r>
                      <a:endParaRPr lang="zh-CN" altLang="en-US" sz="800" b="0" dirty="0" smtClean="0"/>
                    </a:p>
                  </a:txBody>
                  <a:tcPr anchor="ctr"/>
                </a:tc>
                <a:tc>
                  <a:txBody>
                    <a:bodyPr/>
                    <a:lstStyle/>
                    <a:p>
                      <a:pPr algn="ctr">
                        <a:lnSpc>
                          <a:spcPct val="100000"/>
                        </a:lnSpc>
                      </a:pPr>
                      <a:r>
                        <a:rPr lang="en-US" altLang="zh-CN" sz="800" dirty="0" smtClean="0"/>
                        <a:t>100%</a:t>
                      </a:r>
                      <a:endParaRPr lang="zh-CN" altLang="en-US" sz="800" b="0" dirty="0"/>
                    </a:p>
                  </a:txBody>
                  <a:tcPr anchor="ctr"/>
                </a:tc>
                <a:tc>
                  <a:txBody>
                    <a:bodyPr/>
                    <a:lstStyle/>
                    <a:p>
                      <a:pPr algn="ctr">
                        <a:lnSpc>
                          <a:spcPct val="100000"/>
                        </a:lnSpc>
                      </a:pPr>
                      <a:r>
                        <a:rPr lang="en-US" altLang="zh-CN" sz="800" dirty="0" smtClean="0"/>
                        <a:t>100-120 mesh</a:t>
                      </a:r>
                      <a:endParaRPr lang="zh-CN" altLang="en-US" sz="800" b="0" dirty="0"/>
                    </a:p>
                  </a:txBody>
                  <a:tcPr anchor="ctr"/>
                </a:tc>
                <a:tc>
                  <a:txBody>
                    <a:bodyPr/>
                    <a:lstStyle/>
                    <a:p>
                      <a:pPr algn="ctr">
                        <a:lnSpc>
                          <a:spcPct val="100000"/>
                        </a:lnSpc>
                      </a:pPr>
                      <a:r>
                        <a:rPr lang="en-US" altLang="zh-CN" sz="800" dirty="0" smtClean="0"/>
                        <a:t>2-4 mm</a:t>
                      </a:r>
                      <a:endParaRPr lang="zh-CN" altLang="en-US" sz="800" b="0" dirty="0"/>
                    </a:p>
                  </a:txBody>
                  <a:tcPr anchor="ctr"/>
                </a:tc>
                <a:extLst>
                  <a:ext uri="{0D108BD9-81ED-4DB2-BD59-A6C34878D82A}">
                    <a16:rowId xmlns:a16="http://schemas.microsoft.com/office/drawing/2014/main" val="10001"/>
                  </a:ext>
                </a:extLst>
              </a:tr>
              <a:tr h="0">
                <a:tc>
                  <a:txBody>
                    <a:bodyPr/>
                    <a:lstStyle/>
                    <a:p>
                      <a:pPr algn="ctr">
                        <a:lnSpc>
                          <a:spcPct val="100000"/>
                        </a:lnSpc>
                      </a:pPr>
                      <a:r>
                        <a:rPr lang="en-US" altLang="zh-CN" sz="800" dirty="0" smtClean="0"/>
                        <a:t>JFHA-KFA-2-F/P</a:t>
                      </a:r>
                      <a:endParaRPr lang="zh-CN" altLang="en-US" sz="800" b="0" dirty="0"/>
                    </a:p>
                  </a:txBody>
                  <a:tcPr anchor="ctr"/>
                </a:tc>
                <a:tc>
                  <a:txBody>
                    <a:bodyPr/>
                    <a:lstStyle/>
                    <a:p>
                      <a:pPr algn="ctr">
                        <a:lnSpc>
                          <a:spcPct val="100000"/>
                        </a:lnSpc>
                      </a:pPr>
                      <a:r>
                        <a:rPr lang="en-US" altLang="zh-CN" sz="800" dirty="0" smtClean="0"/>
                        <a:t>Black Flake/Powder</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smtClean="0"/>
                        <a:t>65% </a:t>
                      </a:r>
                      <a:r>
                        <a:rPr lang="en-US" altLang="zh-CN" sz="800" dirty="0" smtClean="0"/>
                        <a:t>min</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15% min</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10-12% min</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100%</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100-120 mesh</a:t>
                      </a:r>
                      <a:endParaRPr lang="zh-CN" altLang="en-US" sz="800" b="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2-4 mm</a:t>
                      </a:r>
                      <a:endParaRPr lang="zh-CN" altLang="en-US" sz="800" b="0" dirty="0" smtClean="0"/>
                    </a:p>
                  </a:txBody>
                  <a:tcPr anchor="ctr"/>
                </a:tc>
                <a:extLst>
                  <a:ext uri="{0D108BD9-81ED-4DB2-BD59-A6C34878D82A}">
                    <a16:rowId xmlns:a16="http://schemas.microsoft.com/office/drawing/2014/main" val="10002"/>
                  </a:ext>
                </a:extLst>
              </a:tr>
            </a:tbl>
          </a:graphicData>
        </a:graphic>
      </p:graphicFrame>
      <p:pic>
        <p:nvPicPr>
          <p:cNvPr id="1032" name="Picture 8" descr="F:\云盘同步文件夹\同步文件夹2\业务\景丰腐植酸\阿里巴巴素材\图库\irrigation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060" y="1893480"/>
            <a:ext cx="2234420" cy="12543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云盘同步文件夹\同步文件夹2\业务\景丰腐植酸\阿里巴巴素材\图库\Humic Acid Has The Effect Of Soil Improvem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8060" y="2907602"/>
            <a:ext cx="2234420" cy="16803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22" name="矩形 21"/>
          <p:cNvSpPr/>
          <p:nvPr/>
        </p:nvSpPr>
        <p:spPr>
          <a:xfrm>
            <a:off x="1418536" y="144964"/>
            <a:ext cx="3647473" cy="338554"/>
          </a:xfrm>
          <a:prstGeom prst="rect">
            <a:avLst/>
          </a:prstGeom>
        </p:spPr>
        <p:txBody>
          <a:bodyPr wrap="none">
            <a:spAutoFit/>
          </a:bodyPr>
          <a:lstStyle/>
          <a:p>
            <a:r>
              <a:rPr lang="en-US" altLang="zh-CN" sz="1600" b="1" i="1" dirty="0" smtClean="0">
                <a:solidFill>
                  <a:srgbClr val="F36C00"/>
                </a:solidFill>
                <a:latin typeface="微软雅黑" panose="020B0503020204020204" pitchFamily="34" charset="-122"/>
                <a:ea typeface="微软雅黑" panose="020B0503020204020204" pitchFamily="34" charset="-122"/>
              </a:rPr>
              <a:t>Potassium </a:t>
            </a:r>
            <a:r>
              <a:rPr lang="en-US" altLang="zh-CN" sz="1600" b="1" i="1" dirty="0" err="1" smtClean="0">
                <a:solidFill>
                  <a:srgbClr val="F36C00"/>
                </a:solidFill>
                <a:latin typeface="微软雅黑" panose="020B0503020204020204" pitchFamily="34" charset="-122"/>
                <a:ea typeface="微软雅黑" panose="020B0503020204020204" pitchFamily="34" charset="-122"/>
              </a:rPr>
              <a:t>Fulvate</a:t>
            </a:r>
            <a:r>
              <a:rPr lang="en-US" altLang="zh-CN" sz="1600" b="1" i="1" dirty="0" smtClean="0">
                <a:solidFill>
                  <a:srgbClr val="F36C00"/>
                </a:solidFill>
                <a:latin typeface="微软雅黑" panose="020B0503020204020204" pitchFamily="34" charset="-122"/>
                <a:ea typeface="微软雅黑" panose="020B0503020204020204" pitchFamily="34" charset="-122"/>
              </a:rPr>
              <a:t>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4" name="Picture 2" descr="C:\Users\JINGFENG-Graeme\Desktop\微信图片_2019061917482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微云同步助手\470688841\同步文件夹2\景丰腐植酸\景丰-定稿-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9"/>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云盘同步文件夹\同步文件夹2\业务\景丰腐植酸\阿里巴巴素材\上传阿里巴巴2\英文产品主图\新logo flak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750074"/>
            <a:ext cx="1447817" cy="14616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云盘同步文件夹\同步文件夹2\业务\景丰腐植酸\阿里巴巴素材\上传阿里巴巴2\英文产品主图\新logo pow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1" y="750074"/>
            <a:ext cx="1514345" cy="146163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组合 14"/>
          <p:cNvGrpSpPr/>
          <p:nvPr/>
        </p:nvGrpSpPr>
        <p:grpSpPr bwMode="auto">
          <a:xfrm>
            <a:off x="3491881" y="699542"/>
            <a:ext cx="2952327" cy="246221"/>
            <a:chOff x="88895" y="-953"/>
            <a:chExt cx="4345165" cy="149637"/>
          </a:xfrm>
        </p:grpSpPr>
        <p:sp>
          <p:nvSpPr>
            <p:cNvPr id="27"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28" name="矩形 17"/>
            <p:cNvSpPr>
              <a:spLocks noChangeArrowheads="1"/>
            </p:cNvSpPr>
            <p:nvPr/>
          </p:nvSpPr>
          <p:spPr bwMode="auto">
            <a:xfrm>
              <a:off x="330057" y="-953"/>
              <a:ext cx="4104003"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err="1"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Fulvic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 Acid Flake / Powder</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 name="组合 14"/>
          <p:cNvGrpSpPr/>
          <p:nvPr/>
        </p:nvGrpSpPr>
        <p:grpSpPr bwMode="auto">
          <a:xfrm>
            <a:off x="179512" y="2325529"/>
            <a:ext cx="1263824" cy="246221"/>
            <a:chOff x="88895" y="-953"/>
            <a:chExt cx="1860066" cy="149637"/>
          </a:xfrm>
        </p:grpSpPr>
        <p:sp>
          <p:nvSpPr>
            <p:cNvPr id="31"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2"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C</a:t>
              </a:r>
              <a:r>
                <a:rPr lang="en-US" altLang="zh-CN" sz="1000" b="1" dirty="0" smtClean="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haracteristic</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3" name="表格 32"/>
          <p:cNvGraphicFramePr>
            <a:graphicFrameLocks noGrp="1"/>
          </p:cNvGraphicFramePr>
          <p:nvPr/>
        </p:nvGraphicFramePr>
        <p:xfrm>
          <a:off x="107505" y="2609086"/>
          <a:ext cx="3024336" cy="2044040"/>
        </p:xfrm>
        <a:graphic>
          <a:graphicData uri="http://schemas.openxmlformats.org/drawingml/2006/table">
            <a:tbl>
              <a:tblPr firstRow="1" bandRow="1">
                <a:tableStyleId>{68D230F3-CF80-4859-8CE7-A43EE81993B5}</a:tableStyleId>
              </a:tblPr>
              <a:tblGrid>
                <a:gridCol w="274939">
                  <a:extLst>
                    <a:ext uri="{9D8B030D-6E8A-4147-A177-3AD203B41FA5}">
                      <a16:colId xmlns:a16="http://schemas.microsoft.com/office/drawing/2014/main" val="20000"/>
                    </a:ext>
                  </a:extLst>
                </a:gridCol>
                <a:gridCol w="2749397">
                  <a:extLst>
                    <a:ext uri="{9D8B030D-6E8A-4147-A177-3AD203B41FA5}">
                      <a16:colId xmlns:a16="http://schemas.microsoft.com/office/drawing/2014/main" val="20001"/>
                    </a:ext>
                  </a:extLst>
                </a:gridCol>
              </a:tblGrid>
              <a:tr h="215240">
                <a:tc>
                  <a:txBody>
                    <a:bodyPr/>
                    <a:lstStyle/>
                    <a:p>
                      <a:pPr algn="ctr">
                        <a:lnSpc>
                          <a:spcPct val="100000"/>
                        </a:lnSpc>
                      </a:pPr>
                      <a:r>
                        <a:rPr lang="en-US" altLang="zh-CN" sz="800" b="0" dirty="0" smtClean="0"/>
                        <a:t>1.</a:t>
                      </a:r>
                      <a:endParaRPr lang="zh-CN" altLang="en-US" sz="800" b="0" dirty="0"/>
                    </a:p>
                  </a:txBody>
                  <a:tcPr anchor="ctr"/>
                </a:tc>
                <a:tc>
                  <a:txBody>
                    <a:bodyPr/>
                    <a:lstStyle/>
                    <a:p>
                      <a:pPr algn="l">
                        <a:lnSpc>
                          <a:spcPct val="100000"/>
                        </a:lnSpc>
                      </a:pPr>
                      <a:r>
                        <a:rPr lang="en-US" altLang="zh-CN" sz="800" b="0" i="0" kern="1200" dirty="0" smtClean="0">
                          <a:solidFill>
                            <a:schemeClr val="tx1"/>
                          </a:solidFill>
                          <a:effectLst/>
                          <a:latin typeface="+mn-lt"/>
                          <a:ea typeface="+mn-ea"/>
                          <a:cs typeface="+mn-cs"/>
                        </a:rPr>
                        <a:t>100% water solubility with no flocculation left</a:t>
                      </a:r>
                      <a:endParaRPr lang="zh-CN" altLang="en-US" sz="800" b="0" dirty="0"/>
                    </a:p>
                  </a:txBody>
                  <a:tcPr anchor="ctr"/>
                </a:tc>
                <a:extLst>
                  <a:ext uri="{0D108BD9-81ED-4DB2-BD59-A6C34878D82A}">
                    <a16:rowId xmlns:a16="http://schemas.microsoft.com/office/drawing/2014/main" val="10000"/>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Improve soil structure and utilization of potash</a:t>
                      </a:r>
                      <a:endParaRPr lang="zh-CN" altLang="en-US" sz="800" dirty="0" smtClean="0"/>
                    </a:p>
                  </a:txBody>
                  <a:tcPr anchor="ctr"/>
                </a:tc>
                <a:extLst>
                  <a:ext uri="{0D108BD9-81ED-4DB2-BD59-A6C34878D82A}">
                    <a16:rowId xmlns:a16="http://schemas.microsoft.com/office/drawing/2014/main" val="10001"/>
                  </a:ext>
                </a:extLst>
              </a:tr>
              <a:tr h="12709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Increase the release of potassium</a:t>
                      </a:r>
                      <a:endParaRPr lang="zh-CN" altLang="en-US" sz="800" b="0" dirty="0" smtClean="0"/>
                    </a:p>
                  </a:txBody>
                  <a:tcPr anchor="ctr"/>
                </a:tc>
                <a:extLst>
                  <a:ext uri="{0D108BD9-81ED-4DB2-BD59-A6C34878D82A}">
                    <a16:rowId xmlns:a16="http://schemas.microsoft.com/office/drawing/2014/main" val="10002"/>
                  </a:ext>
                </a:extLst>
              </a:tr>
              <a:tr h="14499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Increase the crop resistance of drought and disease</a:t>
                      </a:r>
                      <a:endParaRPr lang="zh-CN" altLang="en-US" sz="800" b="0" dirty="0" smtClean="0"/>
                    </a:p>
                  </a:txBody>
                  <a:tcPr anchor="ctr"/>
                </a:tc>
                <a:extLst>
                  <a:ext uri="{0D108BD9-81ED-4DB2-BD59-A6C34878D82A}">
                    <a16:rowId xmlns:a16="http://schemas.microsoft.com/office/drawing/2014/main" val="10003"/>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 Improve water storage capacity of soil</a:t>
                      </a:r>
                      <a:endParaRPr lang="zh-CN" altLang="en-US" sz="800" dirty="0" smtClean="0"/>
                    </a:p>
                  </a:txBody>
                  <a:tcPr anchor="ctr"/>
                </a:tc>
                <a:extLst>
                  <a:ext uri="{0D108BD9-81ED-4DB2-BD59-A6C34878D82A}">
                    <a16:rowId xmlns:a16="http://schemas.microsoft.com/office/drawing/2014/main" val="10004"/>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6.</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Quick release organic fertilizer</a:t>
                      </a:r>
                      <a:endParaRPr lang="zh-CN" altLang="en-US" sz="800" dirty="0" smtClean="0"/>
                    </a:p>
                  </a:txBody>
                  <a:tcPr anchor="ctr"/>
                </a:tc>
                <a:extLst>
                  <a:ext uri="{0D108BD9-81ED-4DB2-BD59-A6C34878D82A}">
                    <a16:rowId xmlns:a16="http://schemas.microsoft.com/office/drawing/2014/main" val="10005"/>
                  </a:ext>
                </a:extLst>
              </a:tr>
              <a:tr h="12670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7.</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Enhance the usability of soil</a:t>
                      </a:r>
                      <a:endParaRPr lang="zh-CN" altLang="en-US" sz="800" dirty="0" smtClean="0"/>
                    </a:p>
                  </a:txBody>
                  <a:tcPr anchor="ctr"/>
                </a:tc>
                <a:extLst>
                  <a:ext uri="{0D108BD9-81ED-4DB2-BD59-A6C34878D82A}">
                    <a16:rowId xmlns:a16="http://schemas.microsoft.com/office/drawing/2014/main" val="10006"/>
                  </a:ext>
                </a:extLst>
              </a:tr>
              <a:tr h="14460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8.</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Stimulate crop growth, control the release of nutrients</a:t>
                      </a:r>
                      <a:endParaRPr lang="zh-CN" altLang="en-US" sz="800" dirty="0" smtClean="0"/>
                    </a:p>
                  </a:txBody>
                  <a:tcPr anchor="ctr"/>
                </a:tc>
                <a:extLst>
                  <a:ext uri="{0D108BD9-81ED-4DB2-BD59-A6C34878D82A}">
                    <a16:rowId xmlns:a16="http://schemas.microsoft.com/office/drawing/2014/main" val="10007"/>
                  </a:ext>
                </a:extLst>
              </a:tr>
              <a:tr h="1261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b="0" dirty="0" smtClean="0"/>
                        <a:t>9.</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b="0" i="0" kern="1200" dirty="0" smtClean="0">
                          <a:solidFill>
                            <a:schemeClr val="tx1"/>
                          </a:solidFill>
                          <a:effectLst/>
                          <a:latin typeface="+mn-lt"/>
                          <a:ea typeface="+mn-ea"/>
                          <a:cs typeface="+mn-cs"/>
                        </a:rPr>
                        <a:t>Improve the quality and yield of crops, promote the efficiency of fertilizer</a:t>
                      </a:r>
                      <a:endParaRPr lang="zh-CN" altLang="en-US" sz="800" dirty="0" smtClean="0"/>
                    </a:p>
                  </a:txBody>
                  <a:tcPr anchor="ctr"/>
                </a:tc>
                <a:extLst>
                  <a:ext uri="{0D108BD9-81ED-4DB2-BD59-A6C34878D82A}">
                    <a16:rowId xmlns:a16="http://schemas.microsoft.com/office/drawing/2014/main" val="10008"/>
                  </a:ext>
                </a:extLst>
              </a:tr>
            </a:tbl>
          </a:graphicData>
        </a:graphic>
      </p:graphicFrame>
      <p:grpSp>
        <p:nvGrpSpPr>
          <p:cNvPr id="34" name="组合 14"/>
          <p:cNvGrpSpPr/>
          <p:nvPr/>
        </p:nvGrpSpPr>
        <p:grpSpPr bwMode="auto">
          <a:xfrm>
            <a:off x="3491881" y="1635646"/>
            <a:ext cx="1263824" cy="246221"/>
            <a:chOff x="88895" y="-953"/>
            <a:chExt cx="1860066" cy="149637"/>
          </a:xfrm>
        </p:grpSpPr>
        <p:sp>
          <p:nvSpPr>
            <p:cNvPr id="35" name="矩形 15"/>
            <p:cNvSpPr>
              <a:spLocks noChangeArrowheads="1"/>
            </p:cNvSpPr>
            <p:nvPr/>
          </p:nvSpPr>
          <p:spPr bwMode="auto">
            <a:xfrm>
              <a:off x="88895" y="16076"/>
              <a:ext cx="241165" cy="87523"/>
            </a:xfrm>
            <a:prstGeom prst="rect">
              <a:avLst/>
            </a:prstGeom>
            <a:solidFill>
              <a:srgbClr val="029874"/>
            </a:solidFill>
            <a:ln>
              <a:noFill/>
            </a:ln>
            <a:scene3d>
              <a:camera prst="orthographicFront"/>
              <a:lightRig rig="threePt" dir="t"/>
            </a:scene3d>
            <a:sp3d>
              <a:bevelT w="114300" prst="hardEdge"/>
            </a:sp3d>
            <a:extLst>
              <a:ext uri="{91240B29-F687-4F45-9708-019B960494DF}">
                <a14:hiddenLine xmlns:a14="http://schemas.microsoft.com/office/drawing/2010/main" w="25400">
                  <a:solidFill>
                    <a:srgbClr val="395E8A"/>
                  </a:solidFill>
                  <a:bevel/>
                </a14:hiddenLine>
              </a:ext>
            </a:extLst>
          </p:spPr>
          <p:txBody>
            <a:bodyPr anchor="b"/>
            <a:lstStyle/>
            <a:p>
              <a:pPr algn="ctr"/>
              <a:endParaRPr lang="zh-CN" altLang="zh-CN">
                <a:solidFill>
                  <a:srgbClr val="FFFFFF"/>
                </a:solidFill>
                <a:latin typeface="宋体" pitchFamily="2" charset="-122"/>
                <a:sym typeface="宋体" pitchFamily="2" charset="-122"/>
              </a:endParaRPr>
            </a:p>
          </p:txBody>
        </p:sp>
        <p:sp>
          <p:nvSpPr>
            <p:cNvPr id="36" name="矩形 17"/>
            <p:cNvSpPr>
              <a:spLocks noChangeArrowheads="1"/>
            </p:cNvSpPr>
            <p:nvPr/>
          </p:nvSpPr>
          <p:spPr bwMode="auto">
            <a:xfrm>
              <a:off x="330059" y="-953"/>
              <a:ext cx="1618902" cy="1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Dosage</a:t>
              </a:r>
              <a:endParaRPr lang="zh-CN" altLang="en-US" sz="1000" b="1"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aphicFrame>
        <p:nvGraphicFramePr>
          <p:cNvPr id="37" name="表格 36"/>
          <p:cNvGraphicFramePr>
            <a:graphicFrameLocks noGrp="1"/>
          </p:cNvGraphicFramePr>
          <p:nvPr/>
        </p:nvGraphicFramePr>
        <p:xfrm>
          <a:off x="3275857" y="1865665"/>
          <a:ext cx="2952328" cy="2797338"/>
        </p:xfrm>
        <a:graphic>
          <a:graphicData uri="http://schemas.openxmlformats.org/drawingml/2006/table">
            <a:tbl>
              <a:tblPr firstRow="1" bandRow="1">
                <a:tableStyleId>{68D230F3-CF80-4859-8CE7-A43EE81993B5}</a:tableStyleId>
              </a:tblPr>
              <a:tblGrid>
                <a:gridCol w="288031">
                  <a:extLst>
                    <a:ext uri="{9D8B030D-6E8A-4147-A177-3AD203B41FA5}">
                      <a16:colId xmlns:a16="http://schemas.microsoft.com/office/drawing/2014/main" val="20000"/>
                    </a:ext>
                  </a:extLst>
                </a:gridCol>
                <a:gridCol w="2664297">
                  <a:extLst>
                    <a:ext uri="{9D8B030D-6E8A-4147-A177-3AD203B41FA5}">
                      <a16:colId xmlns:a16="http://schemas.microsoft.com/office/drawing/2014/main" val="20001"/>
                    </a:ext>
                  </a:extLst>
                </a:gridCol>
              </a:tblGrid>
              <a:tr h="347109">
                <a:tc>
                  <a:txBody>
                    <a:bodyPr/>
                    <a:lstStyle/>
                    <a:p>
                      <a:pPr algn="ctr">
                        <a:lnSpc>
                          <a:spcPct val="100000"/>
                        </a:lnSpc>
                      </a:pPr>
                      <a:r>
                        <a:rPr lang="en-US" altLang="zh-CN" sz="800" b="0" dirty="0" smtClean="0"/>
                        <a:t>1.</a:t>
                      </a:r>
                      <a:endParaRPr lang="zh-CN" altLang="en-US" sz="800" b="0" dirty="0"/>
                    </a:p>
                  </a:txBody>
                  <a:tcPr anchor="ctr"/>
                </a:tc>
                <a:tc>
                  <a:txBody>
                    <a:bodyPr/>
                    <a:lstStyle/>
                    <a:p>
                      <a:r>
                        <a:rPr lang="en-US" altLang="zh-CN" sz="800" b="0" dirty="0" smtClean="0"/>
                        <a:t>Act as the humic acid raw materials for the production of humic acid fertilizer, the proposed dosage is 5-10%.</a:t>
                      </a:r>
                      <a:endParaRPr lang="zh-CN" altLang="zh-CN" sz="800" b="0" dirty="0"/>
                    </a:p>
                  </a:txBody>
                  <a:tcPr anchor="ctr"/>
                </a:tc>
                <a:extLst>
                  <a:ext uri="{0D108BD9-81ED-4DB2-BD59-A6C34878D82A}">
                    <a16:rowId xmlns:a16="http://schemas.microsoft.com/office/drawing/2014/main" val="10000"/>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2.</a:t>
                      </a:r>
                      <a:endParaRPr lang="zh-CN" altLang="en-US" sz="800" b="0" dirty="0" smtClean="0"/>
                    </a:p>
                  </a:txBody>
                  <a:tcPr anchor="ctr"/>
                </a:tc>
                <a:tc>
                  <a:txBody>
                    <a:bodyPr/>
                    <a:lstStyle/>
                    <a:p>
                      <a:r>
                        <a:rPr lang="en-US" altLang="zh-CN" sz="800" dirty="0" smtClean="0"/>
                        <a:t>Base fertilizer: Used for root fertilization, 10-20kgs per 666</a:t>
                      </a:r>
                      <a:r>
                        <a:rPr lang="zh-CN" altLang="zh-CN" sz="800" dirty="0" smtClean="0"/>
                        <a:t>㎡</a:t>
                      </a:r>
                      <a:r>
                        <a:rPr lang="en-US" altLang="zh-CN" sz="800" dirty="0" smtClean="0"/>
                        <a:t>,</a:t>
                      </a:r>
                      <a:r>
                        <a:rPr lang="en-US" altLang="zh-CN" sz="800" baseline="0" dirty="0" smtClean="0"/>
                        <a:t> </a:t>
                      </a:r>
                      <a:r>
                        <a:rPr lang="en-US" altLang="zh-CN" sz="800" dirty="0" smtClean="0"/>
                        <a:t>supply potassium element, plenty of organic matter to soil, help to improve soil condition. Can improve drought resistance ability, cold resistance, disease and insect resistance.</a:t>
                      </a:r>
                      <a:endParaRPr lang="zh-CN" altLang="zh-CN" sz="800" dirty="0"/>
                    </a:p>
                  </a:txBody>
                  <a:tcPr anchor="ctr"/>
                </a:tc>
                <a:extLst>
                  <a:ext uri="{0D108BD9-81ED-4DB2-BD59-A6C34878D82A}">
                    <a16:rowId xmlns:a16="http://schemas.microsoft.com/office/drawing/2014/main" val="10001"/>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3.</a:t>
                      </a:r>
                      <a:endParaRPr lang="zh-CN" altLang="en-US" sz="800" b="0" dirty="0" smtClean="0"/>
                    </a:p>
                  </a:txBody>
                  <a:tcPr anchor="ctr"/>
                </a:tc>
                <a:tc>
                  <a:txBody>
                    <a:bodyPr/>
                    <a:lstStyle/>
                    <a:p>
                      <a:r>
                        <a:rPr lang="en-US" altLang="zh-CN" sz="800" dirty="0" smtClean="0"/>
                        <a:t>Foliar Spray: Used as leaf spray fertilizer, dissolve 30-50 grams into 15-30kgs water, solution concentration is 1:500 to 1:1000. Generally apply fertilizer during seedling stage, growth period, flowering phase and fruiting period, total 4-5 times.</a:t>
                      </a:r>
                      <a:endParaRPr lang="zh-CN" altLang="zh-CN" sz="800" dirty="0"/>
                    </a:p>
                  </a:txBody>
                  <a:tcPr anchor="ctr"/>
                </a:tc>
                <a:extLst>
                  <a:ext uri="{0D108BD9-81ED-4DB2-BD59-A6C34878D82A}">
                    <a16:rowId xmlns:a16="http://schemas.microsoft.com/office/drawing/2014/main" val="10002"/>
                  </a:ext>
                </a:extLst>
              </a:tr>
              <a:tr h="59008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4.</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Drop irrigation, water flush: 5-10kgs per time per 666</a:t>
                      </a:r>
                      <a:r>
                        <a:rPr lang="zh-CN" altLang="zh-CN" sz="800" kern="1200" dirty="0" smtClean="0">
                          <a:effectLst/>
                        </a:rPr>
                        <a:t>㎡</a:t>
                      </a:r>
                      <a:r>
                        <a:rPr lang="en-US" altLang="zh-CN" sz="800" kern="1200" dirty="0" smtClean="0">
                          <a:effectLst/>
                        </a:rPr>
                        <a:t>. Dissolve evenly into fertilizer bucket or wash directly with water. Generally apply fertilizer during seedling stage, growth period, flowering phase and fruiting period, total 4-5 times.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3"/>
                  </a:ext>
                </a:extLst>
              </a:tr>
              <a:tr h="347109">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5.</a:t>
                      </a:r>
                      <a:endParaRPr lang="zh-CN" altLang="en-US" sz="800" b="0" dirty="0" smtClean="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800" kern="1200" dirty="0" smtClean="0">
                          <a:effectLst/>
                        </a:rPr>
                        <a:t>Soaking seed, soaking root: Dissolve into water to make 1:2000 concentration solution. Soak 10-24 hours.</a:t>
                      </a:r>
                      <a:endParaRPr lang="zh-CN" altLang="zh-CN" sz="800" kern="1200" dirty="0" smtClean="0">
                        <a:solidFill>
                          <a:schemeClr val="lt1"/>
                        </a:solidFill>
                        <a:effectLst/>
                        <a:latin typeface="+mn-lt"/>
                        <a:ea typeface="+mn-ea"/>
                        <a:cs typeface="+mn-cs"/>
                      </a:endParaRPr>
                    </a:p>
                  </a:txBody>
                  <a:tcPr anchor="ctr"/>
                </a:tc>
                <a:extLst>
                  <a:ext uri="{0D108BD9-81ED-4DB2-BD59-A6C34878D82A}">
                    <a16:rowId xmlns:a16="http://schemas.microsoft.com/office/drawing/2014/main" val="10004"/>
                  </a:ext>
                </a:extLst>
              </a:tr>
            </a:tbl>
          </a:graphicData>
        </a:graphic>
      </p:graphicFrame>
      <p:graphicFrame>
        <p:nvGraphicFramePr>
          <p:cNvPr id="38" name="表格 37"/>
          <p:cNvGraphicFramePr>
            <a:graphicFrameLocks noGrp="1"/>
          </p:cNvGraphicFramePr>
          <p:nvPr/>
        </p:nvGraphicFramePr>
        <p:xfrm>
          <a:off x="3275857" y="915566"/>
          <a:ext cx="5544616" cy="663312"/>
        </p:xfrm>
        <a:graphic>
          <a:graphicData uri="http://schemas.openxmlformats.org/drawingml/2006/table">
            <a:tbl>
              <a:tblPr firstRow="1" bandRow="1">
                <a:effectLst>
                  <a:reflection blurRad="6350" stA="52000" endA="300" endPos="35000" dir="5400000" sy="-100000" algn="bl" rotWithShape="0"/>
                </a:effectLst>
                <a:tableStyleId>{AF606853-7671-496A-8E4F-DF71F8EC918B}</a:tableStyleId>
              </a:tblPr>
              <a:tblGrid>
                <a:gridCol w="956614">
                  <a:extLst>
                    <a:ext uri="{9D8B030D-6E8A-4147-A177-3AD203B41FA5}">
                      <a16:colId xmlns:a16="http://schemas.microsoft.com/office/drawing/2014/main" val="20000"/>
                    </a:ext>
                  </a:extLst>
                </a:gridCol>
                <a:gridCol w="98760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64807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tblGrid>
              <a:tr h="0">
                <a:tc>
                  <a:txBody>
                    <a:bodyPr/>
                    <a:lstStyle/>
                    <a:p>
                      <a:pPr algn="ctr">
                        <a:lnSpc>
                          <a:spcPct val="100000"/>
                        </a:lnSpc>
                      </a:pPr>
                      <a:r>
                        <a:rPr lang="en-US" altLang="zh-CN" sz="800" dirty="0" smtClean="0"/>
                        <a:t>Product Code</a:t>
                      </a:r>
                      <a:endParaRPr lang="zh-CN" altLang="en-US" sz="800" b="0" dirty="0"/>
                    </a:p>
                  </a:txBody>
                  <a:tcPr anchor="ctr"/>
                </a:tc>
                <a:tc>
                  <a:txBody>
                    <a:bodyPr/>
                    <a:lstStyle/>
                    <a:p>
                      <a:pPr algn="ctr">
                        <a:lnSpc>
                          <a:spcPct val="100000"/>
                        </a:lnSpc>
                      </a:pPr>
                      <a:r>
                        <a:rPr lang="en-US" altLang="zh-CN" sz="800" dirty="0" smtClean="0"/>
                        <a:t>Appearance</a:t>
                      </a:r>
                      <a:endParaRPr lang="zh-CN" altLang="en-US" sz="800" b="0" dirty="0"/>
                    </a:p>
                  </a:txBody>
                  <a:tcPr anchor="ctr"/>
                </a:tc>
                <a:tc>
                  <a:txBody>
                    <a:bodyPr/>
                    <a:lstStyle/>
                    <a:p>
                      <a:pPr algn="ctr">
                        <a:lnSpc>
                          <a:spcPct val="100000"/>
                        </a:lnSpc>
                      </a:pPr>
                      <a:r>
                        <a:rPr lang="en-US" altLang="zh-CN" sz="800" dirty="0" err="1" smtClean="0"/>
                        <a:t>Fulvic</a:t>
                      </a:r>
                      <a:r>
                        <a:rPr lang="en-US" altLang="zh-CN" sz="800" baseline="0" dirty="0" smtClean="0"/>
                        <a:t> Acid</a:t>
                      </a:r>
                      <a:endParaRPr lang="zh-CN" altLang="en-US" sz="8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800" dirty="0" smtClean="0"/>
                        <a:t>K2O</a:t>
                      </a:r>
                      <a:endParaRPr lang="zh-CN" altLang="en-US" sz="800" b="0" dirty="0" smtClean="0"/>
                    </a:p>
                  </a:txBody>
                  <a:tcPr anchor="ctr"/>
                </a:tc>
                <a:tc>
                  <a:txBody>
                    <a:bodyPr/>
                    <a:lstStyle/>
                    <a:p>
                      <a:pPr algn="ctr">
                        <a:lnSpc>
                          <a:spcPct val="100000"/>
                        </a:lnSpc>
                      </a:pPr>
                      <a:r>
                        <a:rPr lang="en-US" altLang="zh-CN" sz="800" dirty="0" smtClean="0"/>
                        <a:t>Water Solubility</a:t>
                      </a:r>
                      <a:endParaRPr lang="zh-CN" altLang="en-US" sz="800" b="0" dirty="0"/>
                    </a:p>
                  </a:txBody>
                  <a:tcPr anchor="ctr"/>
                </a:tc>
                <a:tc>
                  <a:txBody>
                    <a:bodyPr/>
                    <a:lstStyle/>
                    <a:p>
                      <a:pPr algn="ctr">
                        <a:lnSpc>
                          <a:spcPct val="100000"/>
                        </a:lnSpc>
                      </a:pPr>
                      <a:r>
                        <a:rPr lang="en-US" altLang="zh-CN" sz="800" dirty="0" smtClean="0"/>
                        <a:t>Fineness</a:t>
                      </a:r>
                      <a:endParaRPr lang="zh-CN" altLang="en-US" sz="800" b="0" dirty="0"/>
                    </a:p>
                  </a:txBody>
                  <a:tcPr anchor="ctr"/>
                </a:tc>
                <a:tc>
                  <a:txBody>
                    <a:bodyPr/>
                    <a:lstStyle/>
                    <a:p>
                      <a:pPr algn="ctr">
                        <a:lnSpc>
                          <a:spcPct val="100000"/>
                        </a:lnSpc>
                      </a:pPr>
                      <a:r>
                        <a:rPr lang="en-US" altLang="zh-CN" sz="800" dirty="0" smtClean="0"/>
                        <a:t>Particle Size</a:t>
                      </a:r>
                      <a:endParaRPr lang="zh-CN" altLang="en-US" sz="800" b="0" dirty="0"/>
                    </a:p>
                  </a:txBody>
                  <a:tcPr anchor="ctr"/>
                </a:tc>
                <a:extLst>
                  <a:ext uri="{0D108BD9-81ED-4DB2-BD59-A6C34878D82A}">
                    <a16:rowId xmlns:a16="http://schemas.microsoft.com/office/drawing/2014/main" val="10000"/>
                  </a:ext>
                </a:extLst>
              </a:tr>
              <a:tr h="449952">
                <a:tc>
                  <a:txBody>
                    <a:bodyPr/>
                    <a:lstStyle/>
                    <a:p>
                      <a:pPr algn="ctr">
                        <a:lnSpc>
                          <a:spcPct val="100000"/>
                        </a:lnSpc>
                      </a:pPr>
                      <a:r>
                        <a:rPr lang="en-US" altLang="zh-CN" sz="900" dirty="0" smtClean="0"/>
                        <a:t>JFHA-FA-F/P</a:t>
                      </a:r>
                      <a:endParaRPr lang="zh-CN" altLang="en-US" sz="900" b="0" dirty="0"/>
                    </a:p>
                  </a:txBody>
                  <a:tcPr anchor="ctr"/>
                </a:tc>
                <a:tc>
                  <a:txBody>
                    <a:bodyPr/>
                    <a:lstStyle/>
                    <a:p>
                      <a:pPr algn="ctr">
                        <a:lnSpc>
                          <a:spcPct val="100000"/>
                        </a:lnSpc>
                      </a:pPr>
                      <a:r>
                        <a:rPr lang="en-US" altLang="zh-CN" sz="900" dirty="0" smtClean="0"/>
                        <a:t>Black Flake/Powder</a:t>
                      </a:r>
                      <a:endParaRPr lang="zh-CN" altLang="en-US" sz="900" b="0" dirty="0"/>
                    </a:p>
                  </a:txBody>
                  <a:tcPr anchor="ctr"/>
                </a:tc>
                <a:tc>
                  <a:txBody>
                    <a:bodyPr/>
                    <a:lstStyle/>
                    <a:p>
                      <a:pPr algn="ctr">
                        <a:lnSpc>
                          <a:spcPct val="100000"/>
                        </a:lnSpc>
                      </a:pPr>
                      <a:r>
                        <a:rPr lang="en-US" altLang="zh-CN" sz="900" dirty="0" smtClean="0"/>
                        <a:t>50%</a:t>
                      </a:r>
                      <a:r>
                        <a:rPr lang="en-US" altLang="zh-CN" sz="900" baseline="0" dirty="0" smtClean="0"/>
                        <a:t> min</a:t>
                      </a:r>
                      <a:endParaRPr lang="zh-CN" altLang="en-US" sz="9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900" dirty="0" smtClean="0"/>
                        <a:t>12% min</a:t>
                      </a:r>
                      <a:endParaRPr lang="zh-CN" altLang="en-US" sz="900" b="0" dirty="0" smtClean="0"/>
                    </a:p>
                  </a:txBody>
                  <a:tcPr anchor="ctr"/>
                </a:tc>
                <a:tc>
                  <a:txBody>
                    <a:bodyPr/>
                    <a:lstStyle/>
                    <a:p>
                      <a:pPr algn="ctr">
                        <a:lnSpc>
                          <a:spcPct val="100000"/>
                        </a:lnSpc>
                      </a:pPr>
                      <a:r>
                        <a:rPr lang="en-US" altLang="zh-CN" sz="900" dirty="0" smtClean="0"/>
                        <a:t>100%</a:t>
                      </a:r>
                      <a:endParaRPr lang="zh-CN" altLang="en-US" sz="900" b="0" dirty="0"/>
                    </a:p>
                  </a:txBody>
                  <a:tcPr anchor="ctr"/>
                </a:tc>
                <a:tc>
                  <a:txBody>
                    <a:bodyPr/>
                    <a:lstStyle/>
                    <a:p>
                      <a:pPr algn="ctr">
                        <a:lnSpc>
                          <a:spcPct val="100000"/>
                        </a:lnSpc>
                      </a:pPr>
                      <a:r>
                        <a:rPr lang="en-US" altLang="zh-CN" sz="900" dirty="0" smtClean="0"/>
                        <a:t>100-120 mesh</a:t>
                      </a:r>
                      <a:endParaRPr lang="zh-CN" altLang="en-US" sz="900" b="0" dirty="0"/>
                    </a:p>
                  </a:txBody>
                  <a:tcPr anchor="ctr"/>
                </a:tc>
                <a:tc>
                  <a:txBody>
                    <a:bodyPr/>
                    <a:lstStyle/>
                    <a:p>
                      <a:pPr algn="ctr">
                        <a:lnSpc>
                          <a:spcPct val="100000"/>
                        </a:lnSpc>
                      </a:pPr>
                      <a:r>
                        <a:rPr lang="en-US" altLang="zh-CN" sz="900" dirty="0" smtClean="0"/>
                        <a:t>2-4 mm</a:t>
                      </a:r>
                      <a:endParaRPr lang="zh-CN" altLang="en-US" sz="900" b="0" dirty="0"/>
                    </a:p>
                  </a:txBody>
                  <a:tcPr anchor="ctr"/>
                </a:tc>
                <a:extLst>
                  <a:ext uri="{0D108BD9-81ED-4DB2-BD59-A6C34878D82A}">
                    <a16:rowId xmlns:a16="http://schemas.microsoft.com/office/drawing/2014/main" val="10001"/>
                  </a:ext>
                </a:extLst>
              </a:tr>
            </a:tbl>
          </a:graphicData>
        </a:graphic>
      </p:graphicFrame>
      <p:pic>
        <p:nvPicPr>
          <p:cNvPr id="1027" name="Picture 3" descr="C:\Users\hp\Desktop\TIM截图2017122016033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522" y="1707654"/>
            <a:ext cx="2505950" cy="29112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218088" y="391765"/>
            <a:ext cx="4090216" cy="307777"/>
          </a:xfrm>
          <a:prstGeom prst="rect">
            <a:avLst/>
          </a:prstGeom>
          <a:noFill/>
        </p:spPr>
        <p:txBody>
          <a:bodyPr wrap="square" rtlCol="0">
            <a:spAutoFit/>
          </a:bodyPr>
          <a:lstStyle/>
          <a:p>
            <a:r>
              <a:rPr lang="en-US" altLang="zh-CN" sz="1400" b="1" dirty="0" smtClean="0">
                <a:solidFill>
                  <a:srgbClr val="FF0000"/>
                </a:solidFill>
                <a:latin typeface="Times" panose="02020603050405020304" pitchFamily="18" charset="0"/>
                <a:cs typeface="Times" panose="02020603050405020304" pitchFamily="18" charset="0"/>
              </a:rPr>
              <a:t>WE</a:t>
            </a:r>
            <a:r>
              <a:rPr lang="en-US" altLang="zh-CN" sz="1200" dirty="0" smtClean="0"/>
              <a:t> WITNESS CROP </a:t>
            </a:r>
            <a:r>
              <a:rPr lang="en-US" altLang="zh-CN" sz="1400" b="1" dirty="0" smtClean="0">
                <a:solidFill>
                  <a:srgbClr val="FF0000"/>
                </a:solidFill>
                <a:latin typeface="Times" panose="02020603050405020304" pitchFamily="18" charset="0"/>
                <a:cs typeface="Times" panose="02020603050405020304" pitchFamily="18" charset="0"/>
              </a:rPr>
              <a:t>HARVEST</a:t>
            </a:r>
            <a:r>
              <a:rPr lang="en-US" altLang="zh-CN" sz="1200" dirty="0" smtClean="0"/>
              <a:t> AND HUMAN </a:t>
            </a:r>
            <a:r>
              <a:rPr lang="en-US" altLang="zh-CN" sz="1400" b="1" dirty="0" smtClean="0">
                <a:solidFill>
                  <a:srgbClr val="FF0000"/>
                </a:solidFill>
                <a:latin typeface="Times" panose="02020603050405020304" pitchFamily="18" charset="0"/>
                <a:cs typeface="Times" panose="02020603050405020304" pitchFamily="18" charset="0"/>
              </a:rPr>
              <a:t>HEALTH</a:t>
            </a:r>
            <a:endParaRPr lang="zh-CN" altLang="en-US" sz="1400" b="1" dirty="0">
              <a:solidFill>
                <a:srgbClr val="FF0000"/>
              </a:solidFill>
              <a:latin typeface="Times" panose="02020603050405020304" pitchFamily="18" charset="0"/>
              <a:cs typeface="Times" panose="02020603050405020304" pitchFamily="18" charset="0"/>
            </a:endParaRPr>
          </a:p>
        </p:txBody>
      </p:sp>
      <p:sp>
        <p:nvSpPr>
          <p:cNvPr id="39" name="矩形 38"/>
          <p:cNvSpPr/>
          <p:nvPr/>
        </p:nvSpPr>
        <p:spPr>
          <a:xfrm>
            <a:off x="1418536" y="144964"/>
            <a:ext cx="2887522" cy="338554"/>
          </a:xfrm>
          <a:prstGeom prst="rect">
            <a:avLst/>
          </a:prstGeom>
        </p:spPr>
        <p:txBody>
          <a:bodyPr wrap="none">
            <a:spAutoFit/>
          </a:bodyPr>
          <a:lstStyle/>
          <a:p>
            <a:r>
              <a:rPr lang="en-US" altLang="zh-CN" sz="1600" b="1" i="1" dirty="0" err="1" smtClean="0">
                <a:solidFill>
                  <a:srgbClr val="F36C00"/>
                </a:solidFill>
                <a:latin typeface="微软雅黑" panose="020B0503020204020204" pitchFamily="34" charset="-122"/>
                <a:ea typeface="微软雅黑" panose="020B0503020204020204" pitchFamily="34" charset="-122"/>
              </a:rPr>
              <a:t>Fulvic</a:t>
            </a:r>
            <a:r>
              <a:rPr lang="en-US" altLang="zh-CN" sz="1600" b="1" i="1" dirty="0" smtClean="0">
                <a:solidFill>
                  <a:srgbClr val="F36C00"/>
                </a:solidFill>
                <a:latin typeface="微软雅黑" panose="020B0503020204020204" pitchFamily="34" charset="-122"/>
                <a:ea typeface="微软雅黑" panose="020B0503020204020204" pitchFamily="34" charset="-122"/>
              </a:rPr>
              <a:t> Acid Flake / Powder</a:t>
            </a:r>
            <a:endParaRPr lang="zh-CN" altLang="en-US" sz="1600" i="1" dirty="0">
              <a:solidFill>
                <a:srgbClr val="F36C00"/>
              </a:solidFill>
              <a:latin typeface="微软雅黑" panose="020B0503020204020204" pitchFamily="34" charset="-122"/>
              <a:ea typeface="微软雅黑" panose="020B0503020204020204" pitchFamily="34" charset="-122"/>
            </a:endParaRPr>
          </a:p>
        </p:txBody>
      </p:sp>
      <p:pic>
        <p:nvPicPr>
          <p:cNvPr id="22" name="Picture 2" descr="C:\Users\JINGFENG-Graeme\Desktop\微信图片_2019061917482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9738" y="4659981"/>
            <a:ext cx="834262" cy="4835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微云同步助手\470688841\同步文件夹2\景丰腐植酸\景丰-定稿-0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9050" y="144964"/>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2382" y="4763239"/>
            <a:ext cx="1609351" cy="276999"/>
          </a:xfrm>
          <a:prstGeom prst="rect">
            <a:avLst/>
          </a:prstGeom>
          <a:noFill/>
        </p:spPr>
        <p:txBody>
          <a:bodyPr wrap="none" rtlCol="0">
            <a:spAutoFit/>
          </a:bodyPr>
          <a:lstStyle/>
          <a:p>
            <a:r>
              <a:rPr lang="en-US" altLang="zh-CN" sz="1200" dirty="0" smtClean="0">
                <a:hlinkClick r:id="rId8"/>
              </a:rPr>
              <a:t>www.humicchina.com</a:t>
            </a:r>
            <a:r>
              <a:rPr lang="zh-CN" altLang="en-US" sz="1200" dirty="0" smtClean="0"/>
              <a:t> </a:t>
            </a:r>
            <a:endParaRPr lang="zh-CN" altLang="en-US" sz="1200"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75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p:cBhvr>
                                        <p:cTn id="19" dur="750"/>
                                        <p:tgtEl>
                                          <p:spTgt spid="34"/>
                                        </p:tgtEl>
                                      </p:cBhvr>
                                    </p:animEffect>
                                    <p:anim calcmode="lin" valueType="num">
                                      <p:cBhvr>
                                        <p:cTn id="20" dur="750" fill="hold"/>
                                        <p:tgtEl>
                                          <p:spTgt spid="34"/>
                                        </p:tgtEl>
                                        <p:attrNameLst>
                                          <p:attrName>ppt_x</p:attrName>
                                        </p:attrNameLst>
                                      </p:cBhvr>
                                      <p:tavLst>
                                        <p:tav tm="0">
                                          <p:val>
                                            <p:strVal val="#ppt_x"/>
                                          </p:val>
                                        </p:tav>
                                        <p:tav tm="100000">
                                          <p:val>
                                            <p:strVal val="#ppt_x"/>
                                          </p:val>
                                        </p:tav>
                                      </p:tavLst>
                                    </p:anim>
                                    <p:anim calcmode="lin" valueType="num">
                                      <p:cBhvr>
                                        <p:cTn id="21"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IxNjhhODU5NjNjNDc1NzAxMzlkZjA2NjU1YTQ1YT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5373</Words>
  <Application>Microsoft Office PowerPoint</Application>
  <PresentationFormat>全屏显示(16:9)</PresentationFormat>
  <Paragraphs>768</Paragraphs>
  <Slides>22</Slides>
  <Notes>22</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 Unicode MS</vt:lpstr>
      <vt:lpstr>华文隶书</vt:lpstr>
      <vt:lpstr>宋体</vt:lpstr>
      <vt:lpstr>微软雅黑</vt:lpstr>
      <vt:lpstr>Arial</vt:lpstr>
      <vt:lpstr>Arial Narrow</vt:lpstr>
      <vt:lpstr>Calibri</vt:lpstr>
      <vt:lpstr>Impact</vt:lpstr>
      <vt:lpstr>Times</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用户</cp:lastModifiedBy>
  <cp:revision>13</cp:revision>
  <cp:lastPrinted>2024-03-18T01:51:45Z</cp:lastPrinted>
  <dcterms:created xsi:type="dcterms:W3CDTF">2024-03-18T01:51:45Z</dcterms:created>
  <dcterms:modified xsi:type="dcterms:W3CDTF">2024-04-15T03:51:42Z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ICV">
    <vt:lpwstr>2047DCF01FE54C17912BB8041811B200_12</vt:lpwstr>
  </property>
</Properties>
</file>